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94" r:id="rId4"/>
    <p:sldId id="287" r:id="rId5"/>
    <p:sldId id="288" r:id="rId6"/>
    <p:sldId id="289" r:id="rId7"/>
    <p:sldId id="278" r:id="rId8"/>
    <p:sldId id="274" r:id="rId9"/>
    <p:sldId id="281" r:id="rId10"/>
    <p:sldId id="296" r:id="rId11"/>
    <p:sldId id="291" r:id="rId12"/>
    <p:sldId id="292" r:id="rId13"/>
    <p:sldId id="293" r:id="rId14"/>
    <p:sldId id="290" r:id="rId15"/>
    <p:sldId id="282" r:id="rId16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>
      <p:cViewPr varScale="1">
        <p:scale>
          <a:sx n="70" d="100"/>
          <a:sy n="70" d="100"/>
        </p:scale>
        <p:origin x="1590" y="7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BE7BF4B-8E79-4591-8630-E9C702DD07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F9A5D1-3D5D-41B0-BF76-249263625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89BED-8AEA-4FE0-984D-1B67B074F0F7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C256B0-CD00-4178-987C-0D1527550B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A27952-E014-48E7-868A-742BC31C88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5C7B2-6183-4ACC-9D75-3712A6B2A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4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72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589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44.6%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9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2401" y="5562600"/>
            <a:ext cx="802005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254" y="55626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0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254" y="55626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5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254" y="55626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3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254" y="55626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254" y="56388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545602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C9FC13F-CC67-4C0B-BED0-197D1F1DB722}"/>
              </a:ext>
            </a:extLst>
          </p:cNvPr>
          <p:cNvSpPr txBox="1"/>
          <p:nvPr userDrawn="1"/>
        </p:nvSpPr>
        <p:spPr>
          <a:xfrm>
            <a:off x="2289266" y="3015734"/>
            <a:ext cx="4578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54864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1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5486400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5462382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0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8660" y="5564604"/>
            <a:ext cx="795746" cy="503578"/>
          </a:xfrm>
        </p:spPr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660" y="560786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8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760" y="432546"/>
            <a:ext cx="2276475" cy="12287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19300" y="2093860"/>
            <a:ext cx="51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Department of Revenue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0" y="5158834"/>
            <a:ext cx="7618865" cy="646331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kern="0" dirty="0" smtClean="0">
                <a:solidFill>
                  <a:sysClr val="windowText" lastClr="000000"/>
                </a:solidFill>
              </a:rPr>
              <a:t>Brenda Henson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algn="ctr"/>
            <a:r>
              <a:rPr lang="en-US" kern="0" dirty="0" smtClean="0">
                <a:solidFill>
                  <a:sysClr val="windowText" lastClr="000000"/>
                </a:solidFill>
              </a:rPr>
              <a:t>Director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332" y="2771538"/>
            <a:ext cx="7465333" cy="1446550"/>
          </a:xfrm>
          <a:prstGeom prst="rect">
            <a:avLst/>
          </a:prstGeom>
          <a:solidFill>
            <a:srgbClr val="1FB0B7"/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Who wants to talk about Taxes and Liquor?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4419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Wyoming Taxpayers Association</a:t>
            </a:r>
            <a:endParaRPr lang="en-US" b="1" dirty="0"/>
          </a:p>
          <a:p>
            <a:pPr algn="ctr"/>
            <a:r>
              <a:rPr lang="en-US" b="1" dirty="0" smtClean="0"/>
              <a:t>November 1, 2023 ~ Cheyenne WY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1066800"/>
            <a:ext cx="2433671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Percent of Mineral Value to Total Assessed Value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9098"/>
            <a:ext cx="375135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1665"/>
            <a:ext cx="7086600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2022 Property Tax Refund Program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6283"/>
            <a:ext cx="9144000" cy="4999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The Department received 9,943 applications. 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refunded a total of 8,813 (91%) and rejected 907 (9%). 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total amount refunded was $8,263,783.84.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The additional 226 were applicants that filed online and then did not complete the </a:t>
            </a:r>
            <a:r>
              <a:rPr lang="en-US" sz="2400" dirty="0" smtClean="0"/>
              <a:t>process.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highest percentages of rejected applications were as follows: 57% were over the income limit, 25% were due to lack of information for verification purposes and finally 13% that were over the asset limit.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8572" r="27381"/>
          <a:stretch/>
        </p:blipFill>
        <p:spPr>
          <a:xfrm>
            <a:off x="7391400" y="361665"/>
            <a:ext cx="1385371" cy="154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9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3"/>
            <a:ext cx="9144000" cy="55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0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87810"/>
            <a:ext cx="8458199" cy="1049235"/>
          </a:xfrm>
        </p:spPr>
        <p:txBody>
          <a:bodyPr/>
          <a:lstStyle/>
          <a:p>
            <a:r>
              <a:rPr lang="en-US" dirty="0" smtClean="0"/>
              <a:t>2023 Median Residential Tax Per County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7" y="640860"/>
            <a:ext cx="9144000" cy="537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8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571343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Wyoming Liquor Division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9016"/>
            <a:ext cx="6571343" cy="3288635"/>
          </a:xfrm>
        </p:spPr>
        <p:txBody>
          <a:bodyPr/>
          <a:lstStyle/>
          <a:p>
            <a:r>
              <a:rPr lang="en-US" dirty="0" smtClean="0"/>
              <a:t>Liquor365 went live over Labor Day weekend.</a:t>
            </a:r>
          </a:p>
          <a:p>
            <a:r>
              <a:rPr lang="en-US" dirty="0" smtClean="0"/>
              <a:t>11 months from project kickoff to go-live</a:t>
            </a:r>
          </a:p>
          <a:p>
            <a:r>
              <a:rPr lang="en-US" dirty="0" smtClean="0"/>
              <a:t>Over 200 individuals across 17 teams</a:t>
            </a:r>
          </a:p>
          <a:p>
            <a:r>
              <a:rPr lang="en-US" dirty="0" smtClean="0"/>
              <a:t>Input from retailers and sales representatives</a:t>
            </a:r>
          </a:p>
          <a:p>
            <a:r>
              <a:rPr lang="en-US" dirty="0" smtClean="0"/>
              <a:t>Online Orders</a:t>
            </a:r>
          </a:p>
          <a:p>
            <a:pPr lvl="1"/>
            <a:r>
              <a:rPr lang="en-US" sz="2000" dirty="0" smtClean="0"/>
              <a:t>Training videos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00" y="4122356"/>
            <a:ext cx="6571343" cy="2667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743200"/>
            <a:ext cx="3171952" cy="12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9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BE4032-8F8B-42FB-9212-7E2DBDC4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948" y="346689"/>
            <a:ext cx="2964375" cy="1663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01135" y="236221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Thank </a:t>
            </a:r>
            <a:r>
              <a:rPr lang="en-US" sz="48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You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Brenda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Henson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Director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brenda.henson@wyo.gov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(307) 777-3677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https://revenue.wyo.gov/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04549"/>
            <a:ext cx="2722830" cy="181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6D12622-562F-4A68-959B-999362A1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517EC57-BBBF-47F0-BA9F-C2DEBC1FFA4D}"/>
              </a:ext>
            </a:extLst>
          </p:cNvPr>
          <p:cNvSpPr txBox="1"/>
          <p:nvPr/>
        </p:nvSpPr>
        <p:spPr>
          <a:xfrm>
            <a:off x="533400" y="304800"/>
            <a:ext cx="80010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000" b="0" i="0" u="none" strike="noStrike" baseline="0" dirty="0">
              <a:solidFill>
                <a:srgbClr val="00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sz="2800" b="0" i="0" u="none" strike="noStrike" baseline="0" dirty="0">
                <a:latin typeface="Lucida Calligraphy" panose="03010101010101010101" pitchFamily="66" charset="0"/>
              </a:rPr>
              <a:t>Taxes are the structure by which we as citizens pool our resources to pay for infrastructure and services we could not afford on our own.</a:t>
            </a:r>
          </a:p>
          <a:p>
            <a:pPr algn="ctr"/>
            <a:endParaRPr lang="en-US" sz="2800" b="0" i="0" u="none" strike="noStrike" baseline="0" dirty="0">
              <a:latin typeface="Lucida Calligraphy" panose="03010101010101010101" pitchFamily="66" charset="0"/>
            </a:endParaRPr>
          </a:p>
          <a:p>
            <a:pPr algn="ctr"/>
            <a:r>
              <a:rPr lang="en-US" sz="2800" b="0" i="0" u="none" strike="noStrike" baseline="0" dirty="0">
                <a:latin typeface="Lucida Calligraphy" panose="03010101010101010101" pitchFamily="66" charset="0"/>
              </a:rPr>
              <a:t>The goal for those responsible for administering those taxes is to ensure taxpayers are paying their fair share of the tax burden. No more, no less.</a:t>
            </a:r>
          </a:p>
          <a:p>
            <a:pPr algn="ctr"/>
            <a:endParaRPr lang="en-US" sz="2800" b="0" i="0" u="none" strike="noStrike" baseline="0" dirty="0">
              <a:latin typeface="Lucida Calligraphy" panose="03010101010101010101" pitchFamily="66" charset="0"/>
            </a:endParaRPr>
          </a:p>
          <a:p>
            <a:pPr algn="ctr"/>
            <a:r>
              <a:rPr lang="en-US" sz="2800" b="0" i="0" u="none" strike="noStrike" baseline="0" dirty="0">
                <a:latin typeface="Lucida Calligraphy" panose="03010101010101010101" pitchFamily="66" charset="0"/>
              </a:rPr>
              <a:t>It is the responsibility of the legislature to determine what that amount is.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39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96735"/>
            <a:ext cx="6571343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October 2023 CREG Report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19812"/>
            <a:ext cx="9143999" cy="5204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Reoccurring theme of volatility and inflation</a:t>
            </a:r>
          </a:p>
          <a:p>
            <a:r>
              <a:rPr lang="en-US" dirty="0" smtClean="0"/>
              <a:t>Severance Tax</a:t>
            </a:r>
          </a:p>
          <a:p>
            <a:pPr lvl="1"/>
            <a:r>
              <a:rPr lang="en-US" dirty="0"/>
              <a:t>FY2020 severance tax lowest in 16 years</a:t>
            </a:r>
          </a:p>
          <a:p>
            <a:pPr lvl="1"/>
            <a:r>
              <a:rPr lang="en-US" dirty="0"/>
              <a:t>FY2023 severance tax 3</a:t>
            </a:r>
            <a:r>
              <a:rPr lang="en-US" baseline="30000" dirty="0"/>
              <a:t>rd</a:t>
            </a:r>
            <a:r>
              <a:rPr lang="en-US" dirty="0"/>
              <a:t> highest </a:t>
            </a:r>
            <a:r>
              <a:rPr lang="en-US" dirty="0" smtClean="0"/>
              <a:t>all-time 	$997 million</a:t>
            </a:r>
          </a:p>
          <a:p>
            <a:r>
              <a:rPr lang="en-US" dirty="0" smtClean="0"/>
              <a:t>Sales &amp; Use Tax</a:t>
            </a:r>
          </a:p>
          <a:p>
            <a:pPr lvl="1"/>
            <a:r>
              <a:rPr lang="en-US" dirty="0" smtClean="0"/>
              <a:t>Largest revenue stream to the State General Fund</a:t>
            </a:r>
          </a:p>
          <a:p>
            <a:pPr lvl="1"/>
            <a:r>
              <a:rPr lang="en-US" dirty="0" smtClean="0"/>
              <a:t>FY2023 totaled $635.9 million (13% increase from FY2022)</a:t>
            </a:r>
          </a:p>
          <a:p>
            <a:r>
              <a:rPr lang="en-US" dirty="0" smtClean="0"/>
              <a:t>Investment Income</a:t>
            </a:r>
          </a:p>
          <a:p>
            <a:pPr lvl="1"/>
            <a:r>
              <a:rPr lang="en-US" dirty="0" smtClean="0"/>
              <a:t>Volatility of investment environment cannot be overstated</a:t>
            </a:r>
          </a:p>
          <a:p>
            <a:pPr lvl="1"/>
            <a:r>
              <a:rPr lang="en-US" dirty="0" smtClean="0"/>
              <a:t>The state is increasing its exposure to alternative investments which offer the potential for higher yields but may result in less predictable timing of the earnings.</a:t>
            </a:r>
          </a:p>
          <a:p>
            <a:r>
              <a:rPr lang="en-US" b="1" dirty="0" smtClean="0"/>
              <a:t>Inflation brought with it increases to both revenue streams and the cost of providing governmental services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6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71343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Excise Tax Division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01635"/>
            <a:ext cx="9144000" cy="4741965"/>
          </a:xfrm>
        </p:spPr>
        <p:txBody>
          <a:bodyPr/>
          <a:lstStyle/>
          <a:p>
            <a:r>
              <a:rPr lang="en-US" dirty="0" smtClean="0"/>
              <a:t>Exemptions for Economic Incentive</a:t>
            </a:r>
          </a:p>
          <a:p>
            <a:pPr lvl="1"/>
            <a:r>
              <a:rPr lang="en-US" dirty="0" smtClean="0"/>
              <a:t>WS 39-15-105(b) currently requires the Department to compile reports</a:t>
            </a:r>
          </a:p>
          <a:p>
            <a:pPr lvl="2"/>
            <a:r>
              <a:rPr lang="en-US" dirty="0" smtClean="0"/>
              <a:t>Manufacturing</a:t>
            </a:r>
          </a:p>
          <a:p>
            <a:pPr lvl="2"/>
            <a:r>
              <a:rPr lang="en-US" dirty="0" smtClean="0"/>
              <a:t>Data Processing Centers</a:t>
            </a:r>
          </a:p>
          <a:p>
            <a:pPr lvl="2"/>
            <a:r>
              <a:rPr lang="en-US" dirty="0" smtClean="0"/>
              <a:t>Broadband Telecommunications equipment in underserved areas</a:t>
            </a:r>
          </a:p>
          <a:p>
            <a:pPr lvl="1"/>
            <a:r>
              <a:rPr lang="en-US" dirty="0" smtClean="0"/>
              <a:t>LSO24-0226 would repeal the requirement</a:t>
            </a:r>
          </a:p>
          <a:p>
            <a:pPr lvl="1"/>
            <a:r>
              <a:rPr lang="en-US" dirty="0" smtClean="0"/>
              <a:t>Group of interested parties have been discussing options and suggest this be an interim topic in 2024</a:t>
            </a:r>
          </a:p>
          <a:p>
            <a:pPr lvl="1"/>
            <a:r>
              <a:rPr lang="en-US" dirty="0" smtClean="0"/>
              <a:t>Exemptions exist for Property and Mineral taxes as well</a:t>
            </a:r>
          </a:p>
          <a:p>
            <a:r>
              <a:rPr lang="en-US" dirty="0" smtClean="0"/>
              <a:t>Voluntary Licensing of Vendors</a:t>
            </a:r>
          </a:p>
          <a:p>
            <a:pPr lvl="1"/>
            <a:r>
              <a:rPr lang="en-US" dirty="0" smtClean="0"/>
              <a:t>Significant number of out of the country</a:t>
            </a:r>
          </a:p>
          <a:p>
            <a:pPr lvl="1"/>
            <a:r>
              <a:rPr lang="en-US" dirty="0" smtClean="0"/>
              <a:t>LSO24-0226 would require vendors meet economic thresholds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6571343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Mineral Tax Division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158" y="762000"/>
            <a:ext cx="9144000" cy="5456578"/>
          </a:xfrm>
        </p:spPr>
        <p:txBody>
          <a:bodyPr>
            <a:normAutofit/>
          </a:bodyPr>
          <a:lstStyle/>
          <a:p>
            <a:r>
              <a:rPr lang="en-US" dirty="0" smtClean="0"/>
              <a:t>Monthly Ad Valorem Collections</a:t>
            </a:r>
          </a:p>
          <a:p>
            <a:r>
              <a:rPr lang="en-US" dirty="0" smtClean="0"/>
              <a:t>2022 Production Year = 2023 Tax Year	</a:t>
            </a:r>
            <a:r>
              <a:rPr lang="en-US" b="1" dirty="0" smtClean="0"/>
              <a:t>$984,302,508 collected</a:t>
            </a:r>
          </a:p>
          <a:p>
            <a:r>
              <a:rPr lang="en-US" dirty="0" smtClean="0"/>
              <a:t>2023 </a:t>
            </a:r>
            <a:r>
              <a:rPr lang="en-US" dirty="0"/>
              <a:t>Production Year = </a:t>
            </a:r>
            <a:r>
              <a:rPr lang="en-US" dirty="0" smtClean="0"/>
              <a:t>2024 </a:t>
            </a:r>
            <a:r>
              <a:rPr lang="en-US" dirty="0"/>
              <a:t>Tax </a:t>
            </a:r>
            <a:r>
              <a:rPr lang="en-US" dirty="0" smtClean="0"/>
              <a:t>Year	</a:t>
            </a:r>
            <a:r>
              <a:rPr lang="en-US" b="1" dirty="0" smtClean="0"/>
              <a:t>$</a:t>
            </a:r>
            <a:r>
              <a:rPr lang="en-US" b="1" dirty="0" smtClean="0"/>
              <a:t>495,000,000 </a:t>
            </a:r>
            <a:r>
              <a:rPr lang="en-US" b="1" dirty="0" smtClean="0"/>
              <a:t>collected </a:t>
            </a:r>
            <a:r>
              <a:rPr lang="en-US" sz="1100" b="1" dirty="0" smtClean="0"/>
              <a:t>(7mo)</a:t>
            </a:r>
            <a:endParaRPr lang="en-US" sz="1100" dirty="0" smtClean="0"/>
          </a:p>
          <a:p>
            <a:r>
              <a:rPr lang="en-US" dirty="0" smtClean="0"/>
              <a:t>Reconciliation</a:t>
            </a:r>
          </a:p>
          <a:p>
            <a:pPr lvl="1"/>
            <a:r>
              <a:rPr lang="en-US" dirty="0" smtClean="0"/>
              <a:t>WS 39-13-113(b)</a:t>
            </a:r>
          </a:p>
          <a:p>
            <a:pPr lvl="2"/>
            <a:r>
              <a:rPr lang="en-US" dirty="0" smtClean="0"/>
              <a:t>County Treasurer must send statement to taxpayers of any tax due or over payment by September 20</a:t>
            </a:r>
          </a:p>
          <a:p>
            <a:pPr lvl="2"/>
            <a:r>
              <a:rPr lang="en-US" dirty="0" smtClean="0"/>
              <a:t>By December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3"/>
            <a:r>
              <a:rPr lang="en-US" dirty="0" smtClean="0"/>
              <a:t>County </a:t>
            </a:r>
            <a:r>
              <a:rPr lang="en-US" dirty="0" smtClean="0"/>
              <a:t>Treasurer must refund any over payment; </a:t>
            </a:r>
          </a:p>
          <a:p>
            <a:pPr lvl="3"/>
            <a:r>
              <a:rPr lang="en-US" dirty="0" smtClean="0"/>
              <a:t>Taxpayer must remit any amount due</a:t>
            </a:r>
          </a:p>
          <a:p>
            <a:r>
              <a:rPr lang="en-US" dirty="0" smtClean="0"/>
              <a:t>Tips for producers</a:t>
            </a:r>
          </a:p>
          <a:p>
            <a:pPr lvl="1"/>
            <a:r>
              <a:rPr lang="en-US" dirty="0" smtClean="0"/>
              <a:t>Include the payment advice when remitting payment</a:t>
            </a:r>
          </a:p>
          <a:p>
            <a:pPr lvl="1"/>
            <a:r>
              <a:rPr lang="en-US" dirty="0" smtClean="0"/>
              <a:t>Use WYIFS to reconcile accounts 24/7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5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6571343" cy="104923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Property Tax Division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803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Computer Assisted Mass Appraisal System (CAMA)</a:t>
            </a:r>
          </a:p>
          <a:p>
            <a:pPr lvl="1"/>
            <a:r>
              <a:rPr lang="en-US" dirty="0" smtClean="0"/>
              <a:t>Over the next biennium</a:t>
            </a:r>
          </a:p>
          <a:p>
            <a:pPr lvl="2"/>
            <a:r>
              <a:rPr lang="en-US" dirty="0" smtClean="0"/>
              <a:t>Migration of current Oracle database to Microsoft SQL Server</a:t>
            </a:r>
          </a:p>
          <a:p>
            <a:pPr lvl="2"/>
            <a:r>
              <a:rPr lang="en-US" dirty="0" smtClean="0"/>
              <a:t>Move from a distributed server structure to a cloud environment</a:t>
            </a:r>
          </a:p>
          <a:p>
            <a:r>
              <a:rPr lang="en-US" dirty="0" smtClean="0"/>
              <a:t>Oblique Imagery </a:t>
            </a:r>
          </a:p>
          <a:p>
            <a:pPr lvl="1"/>
            <a:r>
              <a:rPr lang="en-US" dirty="0" smtClean="0"/>
              <a:t>Completed 2</a:t>
            </a:r>
            <a:r>
              <a:rPr lang="en-US" baseline="30000" dirty="0" smtClean="0"/>
              <a:t>nd</a:t>
            </a:r>
            <a:r>
              <a:rPr lang="en-US" dirty="0" smtClean="0"/>
              <a:t> flight this spring</a:t>
            </a:r>
          </a:p>
          <a:p>
            <a:pPr lvl="1"/>
            <a:r>
              <a:rPr lang="en-US" dirty="0" smtClean="0"/>
              <a:t>Flights scheduled every 2 years</a:t>
            </a:r>
          </a:p>
          <a:p>
            <a:pPr marL="914400" lvl="2" indent="0">
              <a:buNone/>
            </a:pPr>
            <a:r>
              <a:rPr lang="en-US" dirty="0"/>
              <a:t> </a:t>
            </a:r>
            <a:r>
              <a:rPr lang="en-US" dirty="0" smtClean="0"/>
              <a:t>Assessor 				</a:t>
            </a:r>
            <a:r>
              <a:rPr lang="en-US" dirty="0" smtClean="0"/>
              <a:t> </a:t>
            </a:r>
            <a:r>
              <a:rPr lang="en-US" dirty="0" smtClean="0"/>
              <a:t>GIS </a:t>
            </a:r>
            <a:r>
              <a:rPr lang="en-US" dirty="0"/>
              <a:t>departments</a:t>
            </a:r>
          </a:p>
          <a:p>
            <a:pPr marL="914400" lvl="2" indent="0">
              <a:buNone/>
            </a:pPr>
            <a:r>
              <a:rPr lang="en-US" dirty="0"/>
              <a:t> Sheriff </a:t>
            </a:r>
            <a:r>
              <a:rPr lang="en-US" dirty="0" smtClean="0"/>
              <a:t>Departments		 </a:t>
            </a:r>
            <a:r>
              <a:rPr lang="en-US" dirty="0"/>
              <a:t>Road and Bridge</a:t>
            </a:r>
          </a:p>
          <a:p>
            <a:pPr marL="914400" lvl="2" indent="0">
              <a:buNone/>
            </a:pPr>
            <a:r>
              <a:rPr lang="en-US" dirty="0"/>
              <a:t> </a:t>
            </a:r>
            <a:r>
              <a:rPr lang="en-US" dirty="0" smtClean="0"/>
              <a:t>Engineering			 </a:t>
            </a:r>
            <a:r>
              <a:rPr lang="en-US" dirty="0"/>
              <a:t>Cities</a:t>
            </a:r>
          </a:p>
          <a:p>
            <a:pPr marL="914400" lvl="2" indent="0">
              <a:buNone/>
            </a:pPr>
            <a:r>
              <a:rPr lang="en-US" dirty="0"/>
              <a:t> Weed and </a:t>
            </a:r>
            <a:r>
              <a:rPr lang="en-US" dirty="0" smtClean="0"/>
              <a:t>Pest			 </a:t>
            </a:r>
            <a:r>
              <a:rPr lang="en-US" dirty="0"/>
              <a:t>Elections</a:t>
            </a:r>
          </a:p>
          <a:p>
            <a:pPr marL="914400" lvl="2" indent="0">
              <a:buNone/>
            </a:pPr>
            <a:r>
              <a:rPr lang="en-US" dirty="0"/>
              <a:t> Emergency </a:t>
            </a:r>
            <a:r>
              <a:rPr lang="en-US" dirty="0" smtClean="0"/>
              <a:t>Management	 </a:t>
            </a:r>
            <a:r>
              <a:rPr lang="en-US" dirty="0"/>
              <a:t>Emergency Dispatch</a:t>
            </a:r>
          </a:p>
          <a:p>
            <a:pPr marL="914400" lvl="2" indent="0">
              <a:buNone/>
            </a:pPr>
            <a:r>
              <a:rPr lang="en-US" dirty="0"/>
              <a:t> County </a:t>
            </a:r>
            <a:r>
              <a:rPr lang="en-US" dirty="0" smtClean="0"/>
              <a:t>Attorney/DA		 </a:t>
            </a:r>
            <a:r>
              <a:rPr lang="en-US" dirty="0"/>
              <a:t>Fire Departments</a:t>
            </a:r>
          </a:p>
          <a:p>
            <a:pPr marL="914400" lvl="2" indent="0">
              <a:buNone/>
            </a:pPr>
            <a:r>
              <a:rPr lang="en-US" dirty="0"/>
              <a:t> Special </a:t>
            </a:r>
            <a:r>
              <a:rPr lang="en-US" dirty="0" smtClean="0"/>
              <a:t>Investigators		 </a:t>
            </a:r>
            <a:r>
              <a:rPr lang="en-US" dirty="0"/>
              <a:t>County/City Surveyor</a:t>
            </a:r>
          </a:p>
          <a:p>
            <a:pPr marL="914400" lvl="2" indent="0">
              <a:buNone/>
            </a:pPr>
            <a:r>
              <a:rPr lang="en-US" dirty="0"/>
              <a:t> City/Town Police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5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ED17A8-83FA-49E1-B36F-6BEE1E27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055" y="156867"/>
            <a:ext cx="8568145" cy="1049235"/>
          </a:xfrm>
        </p:spPr>
        <p:txBody>
          <a:bodyPr>
            <a:normAutofit/>
          </a:bodyPr>
          <a:lstStyle/>
          <a:p>
            <a:r>
              <a:rPr lang="en-US" sz="3600" b="1" dirty="0"/>
              <a:t>Who Pays Property Tax in Wyoming?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6DE65A-7B92-4473-BA46-C3D0E89E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4C6E89-9ED2-454C-8369-666318C27086}"/>
              </a:ext>
            </a:extLst>
          </p:cNvPr>
          <p:cNvSpPr txBox="1"/>
          <p:nvPr/>
        </p:nvSpPr>
        <p:spPr>
          <a:xfrm>
            <a:off x="5943600" y="1206102"/>
            <a:ext cx="2895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2023 Assessed Values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>
                <a:highlight>
                  <a:srgbClr val="00FFFF"/>
                </a:highlight>
              </a:rPr>
              <a:t>Mineral Production </a:t>
            </a:r>
            <a:r>
              <a:rPr lang="en-US" b="1" dirty="0"/>
              <a:t>Companies</a:t>
            </a:r>
          </a:p>
          <a:p>
            <a:pPr algn="ctr"/>
            <a:r>
              <a:rPr lang="en-US" b="1" dirty="0"/>
              <a:t> total assessed value 17,289,278,927 </a:t>
            </a:r>
          </a:p>
          <a:p>
            <a:pPr algn="ctr"/>
            <a:r>
              <a:rPr lang="en-US" b="1" dirty="0"/>
              <a:t>or 50.75% of statewide assessed value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="" xmlns:a16="http://schemas.microsoft.com/office/drawing/2014/main" id="{31C05C63-747B-47EF-A598-10012EC3483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" y="673190"/>
          <a:ext cx="5943600" cy="572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4" imgW="5696001" imgH="5924550" progId="Excel.Sheet.12">
                  <p:embed/>
                </p:oleObj>
              </mc:Choice>
              <mc:Fallback>
                <p:oleObj name="Worksheet" r:id="rId4" imgW="5696001" imgH="5924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" y="673190"/>
                        <a:ext cx="5943600" cy="5727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3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1"/>
            <a:ext cx="7543800" cy="609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/>
              <a:t>Wyoming 2023 All Taxes Levied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638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Counties ~17.48%</a:t>
            </a:r>
          </a:p>
          <a:p>
            <a:pPr algn="ctr"/>
            <a:r>
              <a:rPr lang="en-US" sz="3600" dirty="0" smtClean="0"/>
              <a:t>Cities and Towns ~ 1.84%</a:t>
            </a:r>
          </a:p>
          <a:p>
            <a:pPr algn="ctr"/>
            <a:r>
              <a:rPr lang="en-US" sz="3600" dirty="0" smtClean="0"/>
              <a:t>Special Districts ~ 7.84%</a:t>
            </a:r>
          </a:p>
          <a:p>
            <a:pPr algn="ctr"/>
            <a:r>
              <a:rPr lang="en-US" sz="3600" dirty="0" smtClean="0"/>
              <a:t>Education ~ 72.84%</a:t>
            </a:r>
          </a:p>
          <a:p>
            <a:pPr algn="ctr"/>
            <a:r>
              <a:rPr lang="en-US" sz="3600" dirty="0" smtClean="0"/>
              <a:t>Total Property Taxes Levied $2,199,769,606</a:t>
            </a:r>
            <a:endParaRPr lang="en-US" sz="3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6DE65A-7B92-4473-BA46-C3D0E89E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1280">
              <a:lnSpc>
                <a:spcPct val="100000"/>
              </a:lnSpc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066800"/>
            <a:ext cx="1814160" cy="1371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Each Tax Authority is Unique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60" y="0"/>
            <a:ext cx="6948839" cy="6172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57356" y="2895600"/>
            <a:ext cx="243367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Percent of Residential Value to Total Value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10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3124</TotalTime>
  <Words>488</Words>
  <Application>Microsoft Office PowerPoint</Application>
  <PresentationFormat>On-screen Show (4:3)</PresentationFormat>
  <Paragraphs>111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Lucida Calligraphy</vt:lpstr>
      <vt:lpstr>Times New Roman</vt:lpstr>
      <vt:lpstr>Gallery</vt:lpstr>
      <vt:lpstr>Worksheet</vt:lpstr>
      <vt:lpstr>PowerPoint Presentation</vt:lpstr>
      <vt:lpstr>PowerPoint Presentation</vt:lpstr>
      <vt:lpstr>October 2023 CREG Report</vt:lpstr>
      <vt:lpstr>Excise Tax Division</vt:lpstr>
      <vt:lpstr>Mineral Tax Division</vt:lpstr>
      <vt:lpstr>Property Tax Division</vt:lpstr>
      <vt:lpstr>Who Pays Property Tax in Wyoming?</vt:lpstr>
      <vt:lpstr>Wyoming 2023 All Taxes Levied</vt:lpstr>
      <vt:lpstr>Each Tax Authority is Unique</vt:lpstr>
      <vt:lpstr>PowerPoint Presentation</vt:lpstr>
      <vt:lpstr>2022 Property Tax Refund Program</vt:lpstr>
      <vt:lpstr>PowerPoint Presentation</vt:lpstr>
      <vt:lpstr>2023 Median Residential Tax Per County</vt:lpstr>
      <vt:lpstr>Wyoming Liquor Division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 at the  Department of Revenue?</dc:title>
  <dc:creator>Administrator</dc:creator>
  <cp:lastModifiedBy>Henson, Brenda</cp:lastModifiedBy>
  <cp:revision>104</cp:revision>
  <dcterms:created xsi:type="dcterms:W3CDTF">2022-04-01T15:37:01Z</dcterms:created>
  <dcterms:modified xsi:type="dcterms:W3CDTF">2023-10-31T23:30:08Z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2019-09-04T00:00:00Z</vt:filetime>
  </property>
  <property fmtid="{D5CDD505-2E9C-101B-9397-08002B2CF9AE}" pid="3" name="LastSaved">
    <vt:filetime>2022-04-01T00:00:00Z</vt:filetime>
  </property>
</Properties>
</file>