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47" r:id="rId3"/>
    <p:sldId id="345" r:id="rId4"/>
    <p:sldId id="34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3477-A320-6132-79E9-5E093B1A8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C5317-1056-3510-3276-21AA05811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AAE7-D637-3ADF-BDDC-948B84F9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4AE2D-B4E8-CC1D-7911-BD1D44FE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31DF6-E16F-0496-3588-F1F032DF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39DD-B4C4-BBFA-2EFB-FF0890F6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00B16-8901-4DB0-C613-5E4044F8C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C9B96-647A-79F7-B9BB-982305C2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62533-A379-7C68-E974-FC3E756A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A5064-22E8-C3FB-0ADA-0A7AAAC7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5BAAB-5CEC-E170-58D1-C529E22EC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EE044-0200-1A85-917F-43F6261A1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190D-85BE-40FB-3227-7E8B5654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A61D2-A5AF-D45C-0EA1-F341BF5A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527F1-7964-68B5-9A9D-50ECCBD6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86598-03EF-FE46-D685-5B4E49D5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A049-31F8-051C-95F4-74C4874B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CE0DE-0FD5-21FE-D43D-1B213AE3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00742-BA7F-4125-F945-2FE0BFDD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B18EC-5CDB-36FE-496D-6ACEE1FD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F9C1-5840-EF67-D8E4-80F4F52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233C4-05F4-052F-7605-481A26E98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DAEB6-534D-94BD-C1C1-D34D9FD0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08D3-60F3-049D-EBB8-FF645CE0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43421-AE88-1127-7AEE-766F533C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0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510C-DA27-1431-0EAA-5911A8C0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6521A-974D-280D-9AE2-A01A797D1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80EB5-C0CB-ABD1-2FE0-89A91985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5CD17-84EF-5316-1F46-DBC0D34D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B095B-519C-AD10-5FD0-2A18A8DFA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C2571-1970-B43F-35AD-F824EE35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2CAD-60D1-3640-81B7-820E7B4F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742F1-0B9A-BB7E-F214-E91B81E7F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B67F8-539F-D5CE-FE51-A10373CBF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E0F30-4663-80DD-5271-7A26F20A2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4881E6-0A84-A490-AECD-F2894ECD9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07630-0210-75BB-2ABA-3B8293D7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9B36E-5171-7A28-7D6A-300B73E3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903E9-9BCF-2AFA-ED44-8911E45A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2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875D-C207-7C08-12AB-9599AEC6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3764E-823E-D096-39E4-2C44D3A5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661E2-B5DC-AFDE-DEEA-1FF5D9A4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C7480-0555-C9D4-A3E9-891DD922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7E8D5-4E18-BC3B-E2DD-A4DBC5B0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59BBB-AC98-0292-6C0A-6CE25DB4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F29F5-4412-09EC-909B-72625E30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BE04-0323-A930-908B-C30A06F9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F4F0-AB78-A9D9-9D4F-D603D4595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3E24F-18E4-5216-6E82-EA86E1C2B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D5AC3-5C66-6242-3920-9834BAB0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F45FB-4BBF-A7F6-3506-4D8EEF2A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6655-51F5-2A63-0490-C71515B3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FC4AD-EE3A-5C9E-EFDC-AF18AAA6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F09DC-327E-0D51-4CE5-65C13828E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0A35B-E826-E2FC-20D8-5FF6E1D5B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A6F6F-6B06-A011-2881-EE639109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EAA40-9357-881D-D703-A305B9B7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D518C-353D-8C16-939B-8A3787D4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2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86DFE-856B-FB06-49F3-D9990895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BFEC1-C277-9F37-1B03-7897F124A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70DB-FC4E-8BD3-C485-A9562E026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F16F2-2BC6-4F78-B2AF-8B2D610F109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4E62-1FAD-4144-10AD-48C1CFA4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C236D-9A22-3874-6AB6-75FA8E99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F2DA-3B00-4F42-AE57-666BCB857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9A458B-1409-4C0A-BA90-3D242945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180"/>
            <a:ext cx="10515600" cy="1325563"/>
          </a:xfrm>
        </p:spPr>
        <p:txBody>
          <a:bodyPr/>
          <a:lstStyle/>
          <a:p>
            <a:r>
              <a:rPr lang="en-US" dirty="0"/>
              <a:t>Wyoming Tax System </a:t>
            </a:r>
            <a:r>
              <a:rPr lang="en-US" b="1" dirty="0"/>
              <a:t>REQUIRES</a:t>
            </a:r>
            <a:r>
              <a:rPr lang="en-US" dirty="0"/>
              <a:t> Minerals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DB236-A072-7890-CA5B-5DEAFCD80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80" y="1109207"/>
            <a:ext cx="7316839" cy="5441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CB576-47FE-501A-A1E1-98353FA25371}"/>
              </a:ext>
            </a:extLst>
          </p:cNvPr>
          <p:cNvSpPr txBox="1"/>
          <p:nvPr/>
        </p:nvSpPr>
        <p:spPr>
          <a:xfrm>
            <a:off x="544749" y="4708187"/>
            <a:ext cx="1459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Note- Wyoming has no personal or corporate income tax!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C79A9A-DF0B-4A2B-7BE8-1CD418CC88E4}"/>
              </a:ext>
            </a:extLst>
          </p:cNvPr>
          <p:cNvSpPr/>
          <p:nvPr/>
        </p:nvSpPr>
        <p:spPr>
          <a:xfrm>
            <a:off x="2140085" y="5262664"/>
            <a:ext cx="826851" cy="340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23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04D7A0-4366-3F03-F7D8-2D1992C2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585" y="209188"/>
            <a:ext cx="6517193" cy="3134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0D713-B894-2AD3-7850-F9878852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75" y="3343350"/>
            <a:ext cx="6287377" cy="3172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08134-07A9-6E33-9D7D-FD7085348E21}"/>
              </a:ext>
            </a:extLst>
          </p:cNvPr>
          <p:cNvSpPr txBox="1"/>
          <p:nvPr/>
        </p:nvSpPr>
        <p:spPr>
          <a:xfrm>
            <a:off x="9668896" y="1118539"/>
            <a:ext cx="213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GF revenues projected to rise by 9% 2023-2028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154DD-66DC-CC12-09F4-4346D61F8B96}"/>
              </a:ext>
            </a:extLst>
          </p:cNvPr>
          <p:cNvSpPr txBox="1"/>
          <p:nvPr/>
        </p:nvSpPr>
        <p:spPr>
          <a:xfrm>
            <a:off x="9668896" y="4145271"/>
            <a:ext cx="2135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S/U Tax revenues projected to rise by 11.7% 2023-2028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8831D-834E-070E-65AC-E1E5BD9EEDFD}"/>
              </a:ext>
            </a:extLst>
          </p:cNvPr>
          <p:cNvSpPr txBox="1"/>
          <p:nvPr/>
        </p:nvSpPr>
        <p:spPr>
          <a:xfrm>
            <a:off x="8045042" y="6416602"/>
            <a:ext cx="39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CREG October 2023,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F088F-EF79-FF30-3812-49BEDB784C96}"/>
              </a:ext>
            </a:extLst>
          </p:cNvPr>
          <p:cNvSpPr txBox="1"/>
          <p:nvPr/>
        </p:nvSpPr>
        <p:spPr>
          <a:xfrm>
            <a:off x="177723" y="162833"/>
            <a:ext cx="24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Projected Oil, Gas and Coal </a:t>
            </a:r>
          </a:p>
          <a:p>
            <a:pPr algn="ctr"/>
            <a:r>
              <a:rPr lang="en-US" dirty="0"/>
              <a:t>Production Value Outcomes 2023-2028: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FC7550-75FC-B57A-8BDA-D9BE92DE95E7}"/>
              </a:ext>
            </a:extLst>
          </p:cNvPr>
          <p:cNvCxnSpPr>
            <a:cxnSpLocks/>
          </p:cNvCxnSpPr>
          <p:nvPr/>
        </p:nvCxnSpPr>
        <p:spPr>
          <a:xfrm>
            <a:off x="3030153" y="209188"/>
            <a:ext cx="0" cy="62074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034AF9-34F3-977A-2BAF-DC0EEE81E39E}"/>
              </a:ext>
            </a:extLst>
          </p:cNvPr>
          <p:cNvSpPr txBox="1"/>
          <p:nvPr/>
        </p:nvSpPr>
        <p:spPr>
          <a:xfrm>
            <a:off x="1181874" y="1395538"/>
            <a:ext cx="93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Oil: </a:t>
            </a:r>
          </a:p>
          <a:p>
            <a:r>
              <a:rPr lang="en-US" dirty="0"/>
              <a:t>-9%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47309F9-B420-0768-E126-C6B0D1BA24D8}"/>
              </a:ext>
            </a:extLst>
          </p:cNvPr>
          <p:cNvSpPr/>
          <p:nvPr/>
        </p:nvSpPr>
        <p:spPr>
          <a:xfrm>
            <a:off x="1245571" y="2021624"/>
            <a:ext cx="339056" cy="5625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17A8CB-EF5B-69EA-4650-69F73B71A837}"/>
              </a:ext>
            </a:extLst>
          </p:cNvPr>
          <p:cNvSpPr txBox="1"/>
          <p:nvPr/>
        </p:nvSpPr>
        <p:spPr>
          <a:xfrm>
            <a:off x="929913" y="4422271"/>
            <a:ext cx="129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Nat. Gas: </a:t>
            </a:r>
          </a:p>
          <a:p>
            <a:r>
              <a:rPr lang="en-US" dirty="0"/>
              <a:t>    -41%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D11FAB3-0ABE-2E7D-C957-7808B8C6C327}"/>
              </a:ext>
            </a:extLst>
          </p:cNvPr>
          <p:cNvSpPr/>
          <p:nvPr/>
        </p:nvSpPr>
        <p:spPr>
          <a:xfrm>
            <a:off x="929913" y="5068602"/>
            <a:ext cx="970372" cy="15955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E394BFB-37B7-8453-FB24-F6944F398B31}"/>
              </a:ext>
            </a:extLst>
          </p:cNvPr>
          <p:cNvSpPr/>
          <p:nvPr/>
        </p:nvSpPr>
        <p:spPr>
          <a:xfrm>
            <a:off x="1091322" y="3288856"/>
            <a:ext cx="647554" cy="10494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CDA6A5-D494-3EC9-456A-D9123EBBF284}"/>
              </a:ext>
            </a:extLst>
          </p:cNvPr>
          <p:cNvSpPr txBox="1"/>
          <p:nvPr/>
        </p:nvSpPr>
        <p:spPr>
          <a:xfrm>
            <a:off x="1118096" y="2642525"/>
            <a:ext cx="93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Coal: </a:t>
            </a:r>
          </a:p>
          <a:p>
            <a:r>
              <a:rPr lang="en-US" dirty="0"/>
              <a:t>-34%</a:t>
            </a:r>
          </a:p>
        </p:txBody>
      </p:sp>
    </p:spTree>
    <p:extLst>
      <p:ext uri="{BB962C8B-B14F-4D97-AF65-F5344CB8AC3E}">
        <p14:creationId xmlns:p14="http://schemas.microsoft.com/office/powerpoint/2010/main" val="403423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7C06-E4AE-02C8-C908-728F43296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Revenue Adjustment under Current Tax Models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69EB9-94F1-1926-779F-595B19F0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1" y="1843457"/>
            <a:ext cx="11253537" cy="41421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66CA36-9E5E-2A11-6B88-F21C5FED7678}"/>
              </a:ext>
            </a:extLst>
          </p:cNvPr>
          <p:cNvCxnSpPr/>
          <p:nvPr/>
        </p:nvCxnSpPr>
        <p:spPr>
          <a:xfrm>
            <a:off x="9119937" y="1843457"/>
            <a:ext cx="0" cy="2499943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E97FC48-9A55-6127-CB08-4E32D2E353A0}"/>
              </a:ext>
            </a:extLst>
          </p:cNvPr>
          <p:cNvSpPr/>
          <p:nvPr/>
        </p:nvSpPr>
        <p:spPr>
          <a:xfrm>
            <a:off x="9464634" y="1995055"/>
            <a:ext cx="1341910" cy="1662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3C7F9CA-D33C-B3A2-9EE9-57D9D4486BB2}"/>
              </a:ext>
            </a:extLst>
          </p:cNvPr>
          <p:cNvSpPr/>
          <p:nvPr/>
        </p:nvSpPr>
        <p:spPr>
          <a:xfrm rot="10800000">
            <a:off x="7481455" y="1995054"/>
            <a:ext cx="1258784" cy="1662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80A8B-1C48-8ECD-950B-50A4EEC5194A}"/>
              </a:ext>
            </a:extLst>
          </p:cNvPr>
          <p:cNvSpPr txBox="1"/>
          <p:nvPr/>
        </p:nvSpPr>
        <p:spPr>
          <a:xfrm>
            <a:off x="9464634" y="2161308"/>
            <a:ext cx="165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94C3A-9D85-636C-16AE-CC15CBEA8D19}"/>
              </a:ext>
            </a:extLst>
          </p:cNvPr>
          <p:cNvSpPr txBox="1"/>
          <p:nvPr/>
        </p:nvSpPr>
        <p:spPr>
          <a:xfrm>
            <a:off x="7708286" y="2162504"/>
            <a:ext cx="106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582F4-2993-8107-63E4-E7D5B0FBA16A}"/>
              </a:ext>
            </a:extLst>
          </p:cNvPr>
          <p:cNvSpPr txBox="1"/>
          <p:nvPr/>
        </p:nvSpPr>
        <p:spPr>
          <a:xfrm>
            <a:off x="4884821" y="5965636"/>
            <a:ext cx="669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courtesy Don Richards – presented at Wyoming State Treasurer’s Investment Conference, 8/29/23 Jackson WY </a:t>
            </a:r>
          </a:p>
        </p:txBody>
      </p:sp>
    </p:spTree>
    <p:extLst>
      <p:ext uri="{BB962C8B-B14F-4D97-AF65-F5344CB8AC3E}">
        <p14:creationId xmlns:p14="http://schemas.microsoft.com/office/powerpoint/2010/main" val="399517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365F-6C87-21C4-D035-65F439B9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much do we need to replace Energy-supported State Spending?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6314B-6C51-18F6-FA3F-682D2F6F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02" y="1690688"/>
            <a:ext cx="8241184" cy="4954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2B762-A1FE-4ACA-78E6-A7D4AB5AE6A7}"/>
              </a:ext>
            </a:extLst>
          </p:cNvPr>
          <p:cNvSpPr txBox="1"/>
          <p:nvPr/>
        </p:nvSpPr>
        <p:spPr>
          <a:xfrm>
            <a:off x="4884821" y="5965636"/>
            <a:ext cx="669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courtesy Don Richards – presented at Wyoming State Treasurer’s Investment Conference, 8/29/23 Jackson WY </a:t>
            </a:r>
          </a:p>
        </p:txBody>
      </p:sp>
    </p:spTree>
    <p:extLst>
      <p:ext uri="{BB962C8B-B14F-4D97-AF65-F5344CB8AC3E}">
        <p14:creationId xmlns:p14="http://schemas.microsoft.com/office/powerpoint/2010/main" val="293571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125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Wyoming Tax System REQUIRES Minerals</vt:lpstr>
      <vt:lpstr>PowerPoint Presentation</vt:lpstr>
      <vt:lpstr>State Revenue Adjustment under Current Tax Models </vt:lpstr>
      <vt:lpstr>How much do we need to replace Energy-supported State Spending? 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Wyoming Tax System REQUIRES Minerals</dc:title>
  <dc:creator>Robert W. Godby</dc:creator>
  <cp:lastModifiedBy>Robert W. Godby</cp:lastModifiedBy>
  <cp:revision>2</cp:revision>
  <dcterms:created xsi:type="dcterms:W3CDTF">2023-10-31T17:54:39Z</dcterms:created>
  <dcterms:modified xsi:type="dcterms:W3CDTF">2023-10-31T19:46:24Z</dcterms:modified>
</cp:coreProperties>
</file>