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423" r:id="rId5"/>
    <p:sldId id="42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3" d="100"/>
          <a:sy n="93" d="100"/>
        </p:scale>
        <p:origin x="6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Harpstreith" userId="47660f1e-9610-4c1c-9486-a07a29d1ba5e" providerId="ADAL" clId="{D1D8D918-262F-49F5-831A-FD49D57B8B9B}"/>
    <pc:docChg chg="delSld">
      <pc:chgData name="Ashley Harpstreith" userId="47660f1e-9610-4c1c-9486-a07a29d1ba5e" providerId="ADAL" clId="{D1D8D918-262F-49F5-831A-FD49D57B8B9B}" dt="2023-10-30T20:43:43.611" v="0" actId="2696"/>
      <pc:docMkLst>
        <pc:docMk/>
      </pc:docMkLst>
      <pc:sldChg chg="del">
        <pc:chgData name="Ashley Harpstreith" userId="47660f1e-9610-4c1c-9486-a07a29d1ba5e" providerId="ADAL" clId="{D1D8D918-262F-49F5-831A-FD49D57B8B9B}" dt="2023-10-30T20:43:43.611" v="0" actId="2696"/>
        <pc:sldMkLst>
          <pc:docMk/>
          <pc:sldMk cId="765490599" sldId="42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DCEC4-5B3A-6EE1-FCD9-95AD7C480C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D92611-A25C-8C05-F4EC-48E92A3C6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E2145-820A-5654-70E9-246AC4335D46}"/>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18C2BFB5-1995-43B3-EFB9-BDA0FC00E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8BBE3-88CA-AA16-7A1A-CDE29863E90D}"/>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275564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645C-D90E-3685-8135-03F30BF88A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9AB95D-B66A-37E0-C0EC-6EE98BA50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45891-DAB3-85F2-8CC8-8B0F6902D37C}"/>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62ED6759-C47E-7A76-8E7B-048EEB4047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7CE29-235D-592D-D468-0F42FFD846E2}"/>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1057992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80E370-FA9F-9C43-8BE6-F7923227D8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6F42AE-E3E0-ADA9-BF9A-99BED4FA9C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51BCF3-29BD-A6B6-5FFA-41492F525D56}"/>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D5F1766D-9A1C-2C0B-73FF-3DD7B3A0D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9EE01-6B04-AA10-CE9D-B948A5678560}"/>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192490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972F-DA29-18B2-1DA9-B78F20B39F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E901CB-6A47-8010-316B-AC004FAFC8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4CCC4-C088-91E5-DBF2-D7AFA2872878}"/>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5E39EF5C-CC85-65DA-1B4F-B6A28CD9C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18D175-2D43-0FD7-AF97-08D5FDABB7A7}"/>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186839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DA67-FF9A-60EA-AAF7-C3C73A84DB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546F61-4E67-050F-5D5A-A868404459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2A7183-A390-64E1-09C8-C4EF6A0C1AB3}"/>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5BBCDED4-E5F0-7FDC-4D6A-6C9E90812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4CD71-0D39-630C-9FD5-EF201463132F}"/>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285341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B6D40-489D-9BCF-E709-709411EB9F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FFC42E-C8CB-4E0C-0168-C975F182FA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B411AE-B345-9BF4-7051-D1CEC9BE49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B4282A-26ED-63D5-AC62-171F36C2EA47}"/>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6" name="Footer Placeholder 5">
            <a:extLst>
              <a:ext uri="{FF2B5EF4-FFF2-40B4-BE49-F238E27FC236}">
                <a16:creationId xmlns:a16="http://schemas.microsoft.com/office/drawing/2014/main" id="{8DEA4D22-4A2D-5CF3-66D7-252B44A4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6E523-8D16-313C-F2EA-DC872C9444C0}"/>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328192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FC8A-D070-F8E7-FBD8-D9D5FDE8BE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3A6218-438F-4FD6-9D3B-1203851796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95C77-D257-0614-0B40-99696CD4C5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39200A-9453-F45F-0889-F8B0C8AF88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AF5EF-BCE1-4DDD-E1CA-A896216079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6DE2F3-F2FE-541E-EC24-6C10E8CC8D67}"/>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8" name="Footer Placeholder 7">
            <a:extLst>
              <a:ext uri="{FF2B5EF4-FFF2-40B4-BE49-F238E27FC236}">
                <a16:creationId xmlns:a16="http://schemas.microsoft.com/office/drawing/2014/main" id="{267D7344-4F35-B4D6-F60A-52BE4DCC5E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6CFF05-7E67-05FE-EC2D-BAAB35DD2E94}"/>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150692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0013-75A7-46D0-CB4C-5819B1684D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B4F5EA-69F9-95A3-7879-9C6CCF9934E9}"/>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4" name="Footer Placeholder 3">
            <a:extLst>
              <a:ext uri="{FF2B5EF4-FFF2-40B4-BE49-F238E27FC236}">
                <a16:creationId xmlns:a16="http://schemas.microsoft.com/office/drawing/2014/main" id="{FA1DFA41-E07B-017F-9BC2-CDCC490B1A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9F236E-E5B0-15E3-5301-F813A3847B77}"/>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381932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5717EE-79B7-BFAF-BE89-25D985F1D239}"/>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3" name="Footer Placeholder 2">
            <a:extLst>
              <a:ext uri="{FF2B5EF4-FFF2-40B4-BE49-F238E27FC236}">
                <a16:creationId xmlns:a16="http://schemas.microsoft.com/office/drawing/2014/main" id="{9A1ACBB5-FF4C-14CD-1738-5DC641F130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138173-9EA7-B86B-2A41-684126A063B7}"/>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61959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74547-1084-5326-60BC-AC7A3762D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131B3E-955F-1AE4-A736-9930069183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7AF7C1-5151-E2EC-C455-1D204C996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35E373-3B88-A37E-32E3-E7CB5E3AE2B6}"/>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6" name="Footer Placeholder 5">
            <a:extLst>
              <a:ext uri="{FF2B5EF4-FFF2-40B4-BE49-F238E27FC236}">
                <a16:creationId xmlns:a16="http://schemas.microsoft.com/office/drawing/2014/main" id="{F70D1E55-FEF9-A7E9-DBEA-D0168866D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8CDF0C-984A-6EAA-04D3-A2B7D37EBEEC}"/>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191237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9B3D-AF15-5E4A-8F24-2D56CE99A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A30E71-D9E4-AAD6-35E5-EE3BD65B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B0198D-1A49-CE7F-3DF3-ECC6CF194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B055C-894E-FF14-29D9-D575997027DA}"/>
              </a:ext>
            </a:extLst>
          </p:cNvPr>
          <p:cNvSpPr>
            <a:spLocks noGrp="1"/>
          </p:cNvSpPr>
          <p:nvPr>
            <p:ph type="dt" sz="half" idx="10"/>
          </p:nvPr>
        </p:nvSpPr>
        <p:spPr/>
        <p:txBody>
          <a:bodyPr/>
          <a:lstStyle/>
          <a:p>
            <a:fld id="{3F5A148B-F6ED-4C4E-92BB-68F1B5503CE3}" type="datetimeFigureOut">
              <a:rPr lang="en-US" smtClean="0"/>
              <a:t>10/30/2023</a:t>
            </a:fld>
            <a:endParaRPr lang="en-US"/>
          </a:p>
        </p:txBody>
      </p:sp>
      <p:sp>
        <p:nvSpPr>
          <p:cNvPr id="6" name="Footer Placeholder 5">
            <a:extLst>
              <a:ext uri="{FF2B5EF4-FFF2-40B4-BE49-F238E27FC236}">
                <a16:creationId xmlns:a16="http://schemas.microsoft.com/office/drawing/2014/main" id="{5233B175-5119-230E-F44E-0FC2986691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E1A4C-5662-E256-B907-044870B24280}"/>
              </a:ext>
            </a:extLst>
          </p:cNvPr>
          <p:cNvSpPr>
            <a:spLocks noGrp="1"/>
          </p:cNvSpPr>
          <p:nvPr>
            <p:ph type="sldNum" sz="quarter" idx="12"/>
          </p:nvPr>
        </p:nvSpPr>
        <p:spPr/>
        <p:txBody>
          <a:bodyPr/>
          <a:lstStyle/>
          <a:p>
            <a:fld id="{FCBB9FFE-EAB3-474A-8911-56B9830A3C42}" type="slidenum">
              <a:rPr lang="en-US" smtClean="0"/>
              <a:t>‹#›</a:t>
            </a:fld>
            <a:endParaRPr lang="en-US"/>
          </a:p>
        </p:txBody>
      </p:sp>
    </p:spTree>
    <p:extLst>
      <p:ext uri="{BB962C8B-B14F-4D97-AF65-F5344CB8AC3E}">
        <p14:creationId xmlns:p14="http://schemas.microsoft.com/office/powerpoint/2010/main" val="419375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802E2B-003D-726B-85A1-0259DBA9A5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DDDF42-AE03-A058-0C1C-BA6127BA20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BD15B-4F3C-C806-BB23-BA73B9CCE5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A148B-F6ED-4C4E-92BB-68F1B5503CE3}" type="datetimeFigureOut">
              <a:rPr lang="en-US" smtClean="0"/>
              <a:t>10/30/2023</a:t>
            </a:fld>
            <a:endParaRPr lang="en-US"/>
          </a:p>
        </p:txBody>
      </p:sp>
      <p:sp>
        <p:nvSpPr>
          <p:cNvPr id="5" name="Footer Placeholder 4">
            <a:extLst>
              <a:ext uri="{FF2B5EF4-FFF2-40B4-BE49-F238E27FC236}">
                <a16:creationId xmlns:a16="http://schemas.microsoft.com/office/drawing/2014/main" id="{7ECA749C-C8C8-7561-2FC1-7E3AE93A6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18DFDE-85C2-8927-8187-D1044AAB7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B9FFE-EAB3-474A-8911-56B9830A3C42}" type="slidenum">
              <a:rPr lang="en-US" smtClean="0"/>
              <a:t>‹#›</a:t>
            </a:fld>
            <a:endParaRPr lang="en-US"/>
          </a:p>
        </p:txBody>
      </p:sp>
    </p:spTree>
    <p:extLst>
      <p:ext uri="{BB962C8B-B14F-4D97-AF65-F5344CB8AC3E}">
        <p14:creationId xmlns:p14="http://schemas.microsoft.com/office/powerpoint/2010/main" val="168453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A87E6B-C7AA-BE9C-16F2-C4EDC295E798}"/>
              </a:ext>
            </a:extLst>
          </p:cNvPr>
          <p:cNvSpPr>
            <a:spLocks noGrp="1"/>
          </p:cNvSpPr>
          <p:nvPr>
            <p:ph type="title"/>
          </p:nvPr>
        </p:nvSpPr>
        <p:spPr>
          <a:xfrm>
            <a:off x="166255" y="69274"/>
            <a:ext cx="11018982" cy="930564"/>
          </a:xfrm>
        </p:spPr>
        <p:txBody>
          <a:bodyPr>
            <a:normAutofit/>
          </a:bodyPr>
          <a:lstStyle/>
          <a:p>
            <a:r>
              <a:rPr lang="en-US" sz="3200" b="1" dirty="0"/>
              <a:t>                            </a:t>
            </a:r>
          </a:p>
        </p:txBody>
      </p:sp>
      <p:sp>
        <p:nvSpPr>
          <p:cNvPr id="2" name="TextBox 1">
            <a:extLst>
              <a:ext uri="{FF2B5EF4-FFF2-40B4-BE49-F238E27FC236}">
                <a16:creationId xmlns:a16="http://schemas.microsoft.com/office/drawing/2014/main" id="{8F4F36C5-B52E-4377-B947-04DB9BC12DDB}"/>
              </a:ext>
            </a:extLst>
          </p:cNvPr>
          <p:cNvSpPr txBox="1"/>
          <p:nvPr/>
        </p:nvSpPr>
        <p:spPr>
          <a:xfrm>
            <a:off x="0" y="0"/>
            <a:ext cx="12349018" cy="1477328"/>
          </a:xfrm>
          <a:prstGeom prst="rect">
            <a:avLst/>
          </a:prstGeom>
          <a:noFill/>
        </p:spPr>
        <p:txBody>
          <a:bodyPr wrap="square" rtlCol="0">
            <a:spAutoFit/>
          </a:bodyPr>
          <a:lstStyle/>
          <a:p>
            <a:pPr algn="ctr"/>
            <a:r>
              <a:rPr lang="en-US" sz="3000" b="1" dirty="0"/>
              <a:t>Generally speaking, the State’s budget is composed of three revenue sources: mineral income; sales and use tax; and investment income from  States funds. It is highly “probable” that our income will be lower in 2030. </a:t>
            </a:r>
          </a:p>
        </p:txBody>
      </p:sp>
      <p:pic>
        <p:nvPicPr>
          <p:cNvPr id="7" name="table">
            <a:extLst>
              <a:ext uri="{FF2B5EF4-FFF2-40B4-BE49-F238E27FC236}">
                <a16:creationId xmlns:a16="http://schemas.microsoft.com/office/drawing/2014/main" id="{070D476D-FC06-4F84-8D4C-DC58BAC72B5C}"/>
              </a:ext>
            </a:extLst>
          </p:cNvPr>
          <p:cNvPicPr>
            <a:picLocks noGrp="1" noChangeAspect="1"/>
          </p:cNvPicPr>
          <p:nvPr>
            <p:ph idx="1"/>
          </p:nvPr>
        </p:nvPicPr>
        <p:blipFill>
          <a:blip r:embed="rId2"/>
          <a:stretch>
            <a:fillRect/>
          </a:stretch>
        </p:blipFill>
        <p:spPr>
          <a:xfrm>
            <a:off x="166255" y="1546602"/>
            <a:ext cx="11804072" cy="5011216"/>
          </a:xfrm>
          <a:prstGeom prst="rect">
            <a:avLst/>
          </a:prstGeom>
        </p:spPr>
      </p:pic>
    </p:spTree>
    <p:extLst>
      <p:ext uri="{BB962C8B-B14F-4D97-AF65-F5344CB8AC3E}">
        <p14:creationId xmlns:p14="http://schemas.microsoft.com/office/powerpoint/2010/main" val="123122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6621-EFE7-47AE-B649-D717784E77DB}"/>
              </a:ext>
            </a:extLst>
          </p:cNvPr>
          <p:cNvSpPr>
            <a:spLocks noGrp="1"/>
          </p:cNvSpPr>
          <p:nvPr>
            <p:ph type="title"/>
          </p:nvPr>
        </p:nvSpPr>
        <p:spPr>
          <a:xfrm>
            <a:off x="838200" y="365125"/>
            <a:ext cx="10515600" cy="704417"/>
          </a:xfrm>
        </p:spPr>
        <p:txBody>
          <a:bodyPr>
            <a:normAutofit/>
          </a:bodyPr>
          <a:lstStyle/>
          <a:p>
            <a:pPr algn="ctr"/>
            <a:r>
              <a:rPr lang="en-US" sz="4000" b="1" dirty="0"/>
              <a:t>Takeaways / Problem Statement</a:t>
            </a:r>
          </a:p>
        </p:txBody>
      </p:sp>
      <p:sp>
        <p:nvSpPr>
          <p:cNvPr id="3" name="Content Placeholder 2">
            <a:extLst>
              <a:ext uri="{FF2B5EF4-FFF2-40B4-BE49-F238E27FC236}">
                <a16:creationId xmlns:a16="http://schemas.microsoft.com/office/drawing/2014/main" id="{96842ECC-2458-4100-95FF-AEF334D49B20}"/>
              </a:ext>
            </a:extLst>
          </p:cNvPr>
          <p:cNvSpPr>
            <a:spLocks noGrp="1"/>
          </p:cNvSpPr>
          <p:nvPr>
            <p:ph idx="1"/>
          </p:nvPr>
        </p:nvSpPr>
        <p:spPr>
          <a:xfrm>
            <a:off x="184728" y="1422400"/>
            <a:ext cx="11684000" cy="5070475"/>
          </a:xfrm>
        </p:spPr>
        <p:txBody>
          <a:bodyPr>
            <a:noAutofit/>
          </a:bodyPr>
          <a:lstStyle/>
          <a:p>
            <a:pPr marL="0" indent="0">
              <a:buNone/>
            </a:pPr>
            <a:r>
              <a:rPr lang="en-US" dirty="0"/>
              <a:t> - Wyoming’s tax structure, and thus government and school district operations, rely heavily on mineral extraction. (historical foundation of exporting tax base)</a:t>
            </a:r>
            <a:br>
              <a:rPr lang="en-US" dirty="0"/>
            </a:br>
            <a:br>
              <a:rPr lang="en-US" dirty="0"/>
            </a:br>
            <a:r>
              <a:rPr lang="en-US" dirty="0"/>
              <a:t> - Two of the three main mineral resource revenues have declined precipitously in the last 15 years. The third has among the most volatile pricing characteristics and just recently has arrested its decline. </a:t>
            </a:r>
            <a:br>
              <a:rPr lang="en-US" dirty="0"/>
            </a:br>
            <a:br>
              <a:rPr lang="en-US" dirty="0"/>
            </a:br>
            <a:r>
              <a:rPr lang="en-US" dirty="0"/>
              <a:t> - For a majority of the last decade, there is a revenue/expenditure disconnect.</a:t>
            </a:r>
            <a:br>
              <a:rPr lang="en-US" dirty="0"/>
            </a:br>
            <a:br>
              <a:rPr lang="en-US" dirty="0"/>
            </a:br>
            <a:r>
              <a:rPr lang="en-US" dirty="0"/>
              <a:t>- From the investment standpoint, we only distribute “earnings”. These are defined as interest income, dividends and realized capital gains. This is a very archaic way to define income. We could have a 100% return and distribute $0 under this definition. </a:t>
            </a:r>
            <a:br>
              <a:rPr lang="en-US" dirty="0"/>
            </a:br>
            <a:endParaRPr lang="en-US" dirty="0"/>
          </a:p>
        </p:txBody>
      </p:sp>
      <p:sp>
        <p:nvSpPr>
          <p:cNvPr id="4" name="TextBox 3">
            <a:extLst>
              <a:ext uri="{FF2B5EF4-FFF2-40B4-BE49-F238E27FC236}">
                <a16:creationId xmlns:a16="http://schemas.microsoft.com/office/drawing/2014/main" id="{921E7822-5105-459C-90BF-11A628799814}"/>
              </a:ext>
            </a:extLst>
          </p:cNvPr>
          <p:cNvSpPr txBox="1"/>
          <p:nvPr/>
        </p:nvSpPr>
        <p:spPr>
          <a:xfrm>
            <a:off x="8636000" y="6492875"/>
            <a:ext cx="3555999" cy="369332"/>
          </a:xfrm>
          <a:prstGeom prst="rect">
            <a:avLst/>
          </a:prstGeom>
          <a:noFill/>
        </p:spPr>
        <p:txBody>
          <a:bodyPr wrap="square" rtlCol="0">
            <a:spAutoFit/>
          </a:bodyPr>
          <a:lstStyle/>
          <a:p>
            <a:r>
              <a:rPr lang="en-US" dirty="0"/>
              <a:t>Source: TAC presentation 8-23</a:t>
            </a:r>
          </a:p>
        </p:txBody>
      </p:sp>
    </p:spTree>
    <p:extLst>
      <p:ext uri="{BB962C8B-B14F-4D97-AF65-F5344CB8AC3E}">
        <p14:creationId xmlns:p14="http://schemas.microsoft.com/office/powerpoint/2010/main" val="698505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lchemyFileDate xmlns="150e279b-16bc-4303-ae78-8f850adbf6c4" xsi:nil="true"/>
    <AgencyReviewed xmlns="150e279b-16bc-4303-ae78-8f850adbf6c4" xsi:nil="true"/>
    <AlchemyKeywords xmlns="150e279b-16bc-4303-ae78-8f850adbf6c4" xsi:nil="true"/>
    <OcrData xmlns="150e279b-16bc-4303-ae78-8f850adbf6c4" xsi:nil="true"/>
    <OtherSubjectCodes xmlns="150e279b-16bc-4303-ae78-8f850adbf6c4" xsi:nil="true"/>
    <AlchemyAuthor xmlns="150e279b-16bc-4303-ae78-8f850adbf6c4" xsi:nil="true"/>
    <AlchemyDescription xmlns="150e279b-16bc-4303-ae78-8f850adbf6c4" xsi:nil="true"/>
    <AlchemyFileName xmlns="150e279b-16bc-4303-ae78-8f850adbf6c4" xsi:nil="true"/>
    <lcf76f155ced4ddcb4097134ff3c332f xmlns="ab236359-ac5f-42cd-bfb5-30cbb6d57fdd">
      <Terms xmlns="http://schemas.microsoft.com/office/infopath/2007/PartnerControls"/>
    </lcf76f155ced4ddcb4097134ff3c332f>
    <TaxCatchAll xmlns="150e279b-16bc-4303-ae78-8f850adbf6c4" xsi:nil="true"/>
    <Requestor xmlns="150e279b-16bc-4303-ae78-8f850adbf6c4" xsi:nil="true"/>
    <RelatesTo xmlns="150e279b-16bc-4303-ae78-8f850adbf6c4" xsi:nil="true"/>
    <PrimarySubjectCode xmlns="150e279b-16bc-4303-ae78-8f850adbf6c4" xsi:nil="true"/>
    <StorageLocationNotes xmlns="150e279b-16bc-4303-ae78-8f850adbf6c4" xsi:nil="true"/>
    <ArchiveOrPublicationNumber xmlns="150e279b-16bc-4303-ae78-8f850adbf6c4" xsi:nil="true"/>
    <AlchemyDocumentTitle xmlns="150e279b-16bc-4303-ae78-8f850adbf6c4" xsi:nil="true"/>
    <StorageLocation xmlns="150e279b-16bc-4303-ae78-8f850adbf6c4" xsi:nil="true"/>
    <Thumbnail xmlns="ab236359-ac5f-42cd-bfb5-30cbb6d57fdd" xsi:nil="true"/>
    <DocumentDate xmlns="150e279b-16bc-4303-ae78-8f850adbf6c4" xsi:nil="true"/>
    <ResearchDocumentNumber xmlns="150e279b-16bc-4303-ae78-8f850adbf6c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369DE709A54F48967265B1EC441B58" ma:contentTypeVersion="35" ma:contentTypeDescription="Create a new document." ma:contentTypeScope="" ma:versionID="d0f64df4cc1a4d39707c3c11070f8091">
  <xsd:schema xmlns:xsd="http://www.w3.org/2001/XMLSchema" xmlns:xs="http://www.w3.org/2001/XMLSchema" xmlns:p="http://schemas.microsoft.com/office/2006/metadata/properties" xmlns:ns2="ab236359-ac5f-42cd-bfb5-30cbb6d57fdd" xmlns:ns3="150e279b-16bc-4303-ae78-8f850adbf6c4" targetNamespace="http://schemas.microsoft.com/office/2006/metadata/properties" ma:root="true" ma:fieldsID="a159d54820233b6895a309c13b7ac51c" ns2:_="" ns3:_="">
    <xsd:import namespace="ab236359-ac5f-42cd-bfb5-30cbb6d57fdd"/>
    <xsd:import namespace="150e279b-16bc-4303-ae78-8f850adbf6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LengthInSeconds" minOccurs="0"/>
                <xsd:element ref="ns2:Thumbnail" minOccurs="0"/>
                <xsd:element ref="ns3:AlchemyDescription" minOccurs="0"/>
                <xsd:element ref="ns3:DocumentDate" minOccurs="0"/>
                <xsd:element ref="ns3:AlchemyDocumentTitle" minOccurs="0"/>
                <xsd:element ref="ns3:AlchemyFileDate" minOccurs="0"/>
                <xsd:element ref="ns3:AlchemyFileName" minOccurs="0"/>
                <xsd:element ref="ns3:AlchemyKeywords" minOccurs="0"/>
                <xsd:element ref="ns3:AlchemyAuthor" minOccurs="0"/>
                <xsd:element ref="ns3:OcrData" minOccurs="0"/>
                <xsd:element ref="ns3:OtherSubjectCodes" minOccurs="0"/>
                <xsd:element ref="ns3:RelatesTo" minOccurs="0"/>
                <xsd:element ref="ns3:StorageLocation" minOccurs="0"/>
                <xsd:element ref="ns3:StorageLocationNotes" minOccurs="0"/>
                <xsd:element ref="ns3:AgencyReviewed" minOccurs="0"/>
                <xsd:element ref="ns3:ArchiveOrPublicationNumber" minOccurs="0"/>
                <xsd:element ref="ns3:PrimarySubjectCode" minOccurs="0"/>
                <xsd:element ref="ns3:Requestor" minOccurs="0"/>
                <xsd:element ref="ns3:ResearchDocument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36359-ac5f-42cd-bfb5-30cbb6d57f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d497489-7f96-429c-8b39-254b14282c31"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Thumbnail" ma:index="24" nillable="true" ma:displayName="Thumbnail" ma:format="Thumbnail" ma:internalName="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0e279b-16bc-4303-ae78-8f850adbf6c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68440d2-aaff-46d9-a54b-1b76a7ce324f}" ma:internalName="TaxCatchAll" ma:showField="CatchAllData" ma:web="150e279b-16bc-4303-ae78-8f850adbf6c4">
      <xsd:complexType>
        <xsd:complexContent>
          <xsd:extension base="dms:MultiChoiceLookup">
            <xsd:sequence>
              <xsd:element name="Value" type="dms:Lookup" maxOccurs="unbounded" minOccurs="0" nillable="true"/>
            </xsd:sequence>
          </xsd:extension>
        </xsd:complexContent>
      </xsd:complexType>
    </xsd:element>
    <xsd:element name="AlchemyDescription" ma:index="25" nillable="true" ma:displayName="Description" ma:description="Migrated field from Alchemy system" ma:internalName="AlchemyDescription">
      <xsd:simpleType>
        <xsd:restriction base="dms:Note">
          <xsd:maxLength value="255"/>
        </xsd:restriction>
      </xsd:simpleType>
    </xsd:element>
    <xsd:element name="DocumentDate" ma:index="26" nillable="true" ma:displayName="Document Date (mm/dd/yyyy)" ma:description="Migrated field from Alchemy system" ma:internalName="DocumentDate">
      <xsd:simpleType>
        <xsd:restriction base="dms:Text"/>
      </xsd:simpleType>
    </xsd:element>
    <xsd:element name="AlchemyDocumentTitle" ma:index="27" nillable="true" ma:displayName="Document Title" ma:description="Migrated field from Alchemy system" ma:internalName="AlchemyDocumentTitle">
      <xsd:simpleType>
        <xsd:restriction base="dms:Text"/>
      </xsd:simpleType>
    </xsd:element>
    <xsd:element name="AlchemyFileDate" ma:index="28" nillable="true" ma:displayName="File Date" ma:description="Migrated field from Alchemy system" ma:internalName="AlchemyFileDate">
      <xsd:simpleType>
        <xsd:restriction base="dms:DateTime"/>
      </xsd:simpleType>
    </xsd:element>
    <xsd:element name="AlchemyFileName" ma:index="29" nillable="true" ma:displayName="File Name" ma:description="Migrated field from Alchemy system" ma:internalName="AlchemyFileName">
      <xsd:simpleType>
        <xsd:restriction base="dms:Text"/>
      </xsd:simpleType>
    </xsd:element>
    <xsd:element name="AlchemyKeywords" ma:index="30" nillable="true" ma:displayName="Keywords" ma:description="Migrated field from Alchemy system" ma:internalName="AlchemyKeywords">
      <xsd:simpleType>
        <xsd:restriction base="dms:Text"/>
      </xsd:simpleType>
    </xsd:element>
    <xsd:element name="AlchemyAuthor" ma:index="31" nillable="true" ma:displayName="Author" ma:description="Migrated field from Alchemy system" ma:internalName="AlchemyAuthor">
      <xsd:simpleType>
        <xsd:restriction base="dms:Text"/>
      </xsd:simpleType>
    </xsd:element>
    <xsd:element name="OcrData" ma:index="32" nillable="true" ma:displayName="OCR Data" ma:description="Migrated field from Alchemy system" ma:internalName="OcrData">
      <xsd:simpleType>
        <xsd:restriction base="dms:Note">
          <xsd:maxLength value="255"/>
        </xsd:restriction>
      </xsd:simpleType>
    </xsd:element>
    <xsd:element name="OtherSubjectCodes" ma:index="33" nillable="true" ma:displayName="Other Subject Codes" ma:description="Migrated field from Alchemy system" ma:internalName="OtherSubjectCodes">
      <xsd:simpleType>
        <xsd:restriction base="dms:Text"/>
      </xsd:simpleType>
    </xsd:element>
    <xsd:element name="RelatesTo" ma:index="34" nillable="true" ma:displayName="Relates To" ma:description="Migrated field from Alchemy system" ma:internalName="RelatesTo">
      <xsd:simpleType>
        <xsd:restriction base="dms:Note">
          <xsd:maxLength value="255"/>
        </xsd:restriction>
      </xsd:simpleType>
    </xsd:element>
    <xsd:element name="StorageLocation" ma:index="35" nillable="true" ma:displayName="Storage Location" ma:description="Migrated field from Alchemy system" ma:internalName="StorageLocation">
      <xsd:simpleType>
        <xsd:restriction base="dms:Note">
          <xsd:maxLength value="255"/>
        </xsd:restriction>
      </xsd:simpleType>
    </xsd:element>
    <xsd:element name="StorageLocationNotes" ma:index="36" nillable="true" ma:displayName="Storage Location Notes" ma:description="Migrated field from Alchemy system" ma:internalName="StorageLocationNotes">
      <xsd:simpleType>
        <xsd:restriction base="dms:Note">
          <xsd:maxLength value="255"/>
        </xsd:restriction>
      </xsd:simpleType>
    </xsd:element>
    <xsd:element name="AgencyReviewed" ma:index="37" nillable="true" ma:displayName="Agency Reviewed" ma:description="Migrated field from Alchemy system" ma:internalName="AgencyReviewed">
      <xsd:simpleType>
        <xsd:restriction base="dms:Text"/>
      </xsd:simpleType>
    </xsd:element>
    <xsd:element name="ArchiveOrPublicationNumber" ma:index="38" nillable="true" ma:displayName="Archive or Publication Number" ma:description="Migrated field from Alchemy system" ma:internalName="ArchiveOrPublicationNumber">
      <xsd:simpleType>
        <xsd:restriction base="dms:Text"/>
      </xsd:simpleType>
    </xsd:element>
    <xsd:element name="PrimarySubjectCode" ma:index="39" nillable="true" ma:displayName="Primary Subject Code" ma:description="Migrated field from Alchemy system" ma:internalName="PrimarySubjectCode">
      <xsd:simpleType>
        <xsd:restriction base="dms:Text"/>
      </xsd:simpleType>
    </xsd:element>
    <xsd:element name="Requestor" ma:index="40" nillable="true" ma:displayName="Requestor" ma:description="Migrated field from Alchemy system" ma:internalName="Requestor">
      <xsd:simpleType>
        <xsd:restriction base="dms:Text"/>
      </xsd:simpleType>
    </xsd:element>
    <xsd:element name="ResearchDocumentNumber" ma:index="41" nillable="true" ma:displayName="Research Document Number" ma:description="Migrated field from Alchemy system" ma:internalName="ResearchDocumentNumb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5BB36B-8EAC-41C0-94C8-E4B031F48ABF}">
  <ds:schemaRef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150e279b-16bc-4303-ae78-8f850adbf6c4"/>
    <ds:schemaRef ds:uri="ab236359-ac5f-42cd-bfb5-30cbb6d57fdd"/>
  </ds:schemaRefs>
</ds:datastoreItem>
</file>

<file path=customXml/itemProps2.xml><?xml version="1.0" encoding="utf-8"?>
<ds:datastoreItem xmlns:ds="http://schemas.openxmlformats.org/officeDocument/2006/customXml" ds:itemID="{EFC45B07-23CA-4253-A07E-98897A2106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236359-ac5f-42cd-bfb5-30cbb6d57fdd"/>
    <ds:schemaRef ds:uri="150e279b-16bc-4303-ae78-8f850adbf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092C50-DBC6-4AFF-9323-C47E182E2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2915</TotalTime>
  <Words>192</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vt:lpstr>
      <vt:lpstr>Takeaways / Problem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2030 Production Scenarios</dc:title>
  <dc:creator>LSO - Don Richards</dc:creator>
  <cp:lastModifiedBy>Ashley Harpstreith</cp:lastModifiedBy>
  <cp:revision>13</cp:revision>
  <dcterms:created xsi:type="dcterms:W3CDTF">2023-09-28T01:10:33Z</dcterms:created>
  <dcterms:modified xsi:type="dcterms:W3CDTF">2023-10-30T20:43:44Z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0x0101005F369DE709A54F48967265B1EC441B58</vt:lpwstr>
  </property>
</Properties>
</file>