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374" r:id="rId3"/>
    <p:sldId id="313" r:id="rId4"/>
    <p:sldId id="314" r:id="rId5"/>
    <p:sldId id="425" r:id="rId6"/>
    <p:sldId id="417" r:id="rId7"/>
    <p:sldId id="329" r:id="rId8"/>
    <p:sldId id="431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12B0D"/>
    <a:srgbClr val="610C2B"/>
    <a:srgbClr val="FFF6DB"/>
    <a:srgbClr val="DCBA96"/>
    <a:srgbClr val="953F49"/>
    <a:srgbClr val="BF8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695785-8E24-4F3C-9C60-4D6E2E978226}" v="6" dt="2023-10-30T21:36:58.291"/>
  </p1510:revLst>
</p1510:revInfo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31" autoAdjust="0"/>
    <p:restoredTop sz="95788" autoAdjust="0"/>
  </p:normalViewPr>
  <p:slideViewPr>
    <p:cSldViewPr snapToObjects="1">
      <p:cViewPr varScale="1">
        <p:scale>
          <a:sx n="98" d="100"/>
          <a:sy n="98" d="100"/>
        </p:scale>
        <p:origin x="7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4320"/>
    </p:cViewPr>
  </p:sorterViewPr>
  <p:notesViewPr>
    <p:cSldViewPr snapToObjects="1">
      <p:cViewPr>
        <p:scale>
          <a:sx n="150" d="100"/>
          <a:sy n="150" d="100"/>
        </p:scale>
        <p:origin x="-1410" y="134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Harpstreith" userId="47660f1e-9610-4c1c-9486-a07a29d1ba5e" providerId="ADAL" clId="{0F695785-8E24-4F3C-9C60-4D6E2E978226}"/>
    <pc:docChg chg="undo custSel addSld delSld modSld sldOrd">
      <pc:chgData name="Ashley Harpstreith" userId="47660f1e-9610-4c1c-9486-a07a29d1ba5e" providerId="ADAL" clId="{0F695785-8E24-4F3C-9C60-4D6E2E978226}" dt="2023-10-30T21:40:34.422" v="50"/>
      <pc:docMkLst>
        <pc:docMk/>
      </pc:docMkLst>
      <pc:sldChg chg="del">
        <pc:chgData name="Ashley Harpstreith" userId="47660f1e-9610-4c1c-9486-a07a29d1ba5e" providerId="ADAL" clId="{0F695785-8E24-4F3C-9C60-4D6E2E978226}" dt="2023-10-30T21:21:15.184" v="0" actId="47"/>
        <pc:sldMkLst>
          <pc:docMk/>
          <pc:sldMk cId="0" sldId="256"/>
        </pc:sldMkLst>
      </pc:sldChg>
      <pc:sldChg chg="del">
        <pc:chgData name="Ashley Harpstreith" userId="47660f1e-9610-4c1c-9486-a07a29d1ba5e" providerId="ADAL" clId="{0F695785-8E24-4F3C-9C60-4D6E2E978226}" dt="2023-10-30T21:21:57.948" v="30" actId="47"/>
        <pc:sldMkLst>
          <pc:docMk/>
          <pc:sldMk cId="563115408" sldId="293"/>
        </pc:sldMkLst>
      </pc:sldChg>
      <pc:sldChg chg="add">
        <pc:chgData name="Ashley Harpstreith" userId="47660f1e-9610-4c1c-9486-a07a29d1ba5e" providerId="ADAL" clId="{0F695785-8E24-4F3C-9C60-4D6E2E978226}" dt="2023-10-30T21:23:33.791" v="35"/>
        <pc:sldMkLst>
          <pc:docMk/>
          <pc:sldMk cId="177348565" sldId="313"/>
        </pc:sldMkLst>
      </pc:sldChg>
      <pc:sldChg chg="modSp add del">
        <pc:chgData name="Ashley Harpstreith" userId="47660f1e-9610-4c1c-9486-a07a29d1ba5e" providerId="ADAL" clId="{0F695785-8E24-4F3C-9C60-4D6E2E978226}" dt="2023-10-30T21:36:58.291" v="48"/>
        <pc:sldMkLst>
          <pc:docMk/>
          <pc:sldMk cId="2230546204" sldId="314"/>
        </pc:sldMkLst>
        <pc:graphicFrameChg chg="mod">
          <ac:chgData name="Ashley Harpstreith" userId="47660f1e-9610-4c1c-9486-a07a29d1ba5e" providerId="ADAL" clId="{0F695785-8E24-4F3C-9C60-4D6E2E978226}" dt="2023-10-30T21:36:58.291" v="48"/>
          <ac:graphicFrameMkLst>
            <pc:docMk/>
            <pc:sldMk cId="2230546204" sldId="314"/>
            <ac:graphicFrameMk id="9" creationId="{CECF31B6-D21C-F3FD-77C6-58B699F0A26A}"/>
          </ac:graphicFrameMkLst>
        </pc:graphicFrameChg>
      </pc:sldChg>
      <pc:sldChg chg="add">
        <pc:chgData name="Ashley Harpstreith" userId="47660f1e-9610-4c1c-9486-a07a29d1ba5e" providerId="ADAL" clId="{0F695785-8E24-4F3C-9C60-4D6E2E978226}" dt="2023-10-30T21:23:25.560" v="34"/>
        <pc:sldMkLst>
          <pc:docMk/>
          <pc:sldMk cId="4138738176" sldId="329"/>
        </pc:sldMkLst>
      </pc:sldChg>
      <pc:sldChg chg="del">
        <pc:chgData name="Ashley Harpstreith" userId="47660f1e-9610-4c1c-9486-a07a29d1ba5e" providerId="ADAL" clId="{0F695785-8E24-4F3C-9C60-4D6E2E978226}" dt="2023-10-30T21:21:48.690" v="21" actId="47"/>
        <pc:sldMkLst>
          <pc:docMk/>
          <pc:sldMk cId="3247987521" sldId="334"/>
        </pc:sldMkLst>
      </pc:sldChg>
      <pc:sldChg chg="add">
        <pc:chgData name="Ashley Harpstreith" userId="47660f1e-9610-4c1c-9486-a07a29d1ba5e" providerId="ADAL" clId="{0F695785-8E24-4F3C-9C60-4D6E2E978226}" dt="2023-10-30T21:32:22.991" v="40"/>
        <pc:sldMkLst>
          <pc:docMk/>
          <pc:sldMk cId="1658446373" sldId="374"/>
        </pc:sldMkLst>
      </pc:sldChg>
      <pc:sldChg chg="del">
        <pc:chgData name="Ashley Harpstreith" userId="47660f1e-9610-4c1c-9486-a07a29d1ba5e" providerId="ADAL" clId="{0F695785-8E24-4F3C-9C60-4D6E2E978226}" dt="2023-10-30T21:21:52.826" v="26" actId="47"/>
        <pc:sldMkLst>
          <pc:docMk/>
          <pc:sldMk cId="3547882169" sldId="413"/>
        </pc:sldMkLst>
      </pc:sldChg>
      <pc:sldChg chg="del">
        <pc:chgData name="Ashley Harpstreith" userId="47660f1e-9610-4c1c-9486-a07a29d1ba5e" providerId="ADAL" clId="{0F695785-8E24-4F3C-9C60-4D6E2E978226}" dt="2023-10-30T21:21:54.069" v="28" actId="47"/>
        <pc:sldMkLst>
          <pc:docMk/>
          <pc:sldMk cId="605175288" sldId="414"/>
        </pc:sldMkLst>
      </pc:sldChg>
      <pc:sldChg chg="delSp modSp del mod">
        <pc:chgData name="Ashley Harpstreith" userId="47660f1e-9610-4c1c-9486-a07a29d1ba5e" providerId="ADAL" clId="{0F695785-8E24-4F3C-9C60-4D6E2E978226}" dt="2023-10-30T21:23:44.286" v="37" actId="47"/>
        <pc:sldMkLst>
          <pc:docMk/>
          <pc:sldMk cId="1158654202" sldId="416"/>
        </pc:sldMkLst>
        <pc:spChg chg="mod">
          <ac:chgData name="Ashley Harpstreith" userId="47660f1e-9610-4c1c-9486-a07a29d1ba5e" providerId="ADAL" clId="{0F695785-8E24-4F3C-9C60-4D6E2E978226}" dt="2023-10-30T21:22:06.313" v="32" actId="6549"/>
          <ac:spMkLst>
            <pc:docMk/>
            <pc:sldMk cId="1158654202" sldId="416"/>
            <ac:spMk id="7" creationId="{00000000-0000-0000-0000-000000000000}"/>
          </ac:spMkLst>
        </pc:spChg>
        <pc:spChg chg="del">
          <ac:chgData name="Ashley Harpstreith" userId="47660f1e-9610-4c1c-9486-a07a29d1ba5e" providerId="ADAL" clId="{0F695785-8E24-4F3C-9C60-4D6E2E978226}" dt="2023-10-30T21:22:03.409" v="31" actId="478"/>
          <ac:spMkLst>
            <pc:docMk/>
            <pc:sldMk cId="1158654202" sldId="416"/>
            <ac:spMk id="8" creationId="{00000000-0000-0000-0000-000000000000}"/>
          </ac:spMkLst>
        </pc:spChg>
      </pc:sldChg>
      <pc:sldChg chg="modSp mod ord">
        <pc:chgData name="Ashley Harpstreith" userId="47660f1e-9610-4c1c-9486-a07a29d1ba5e" providerId="ADAL" clId="{0F695785-8E24-4F3C-9C60-4D6E2E978226}" dt="2023-10-30T21:32:13.869" v="39"/>
        <pc:sldMkLst>
          <pc:docMk/>
          <pc:sldMk cId="3637972804" sldId="417"/>
        </pc:sldMkLst>
        <pc:spChg chg="mod">
          <ac:chgData name="Ashley Harpstreith" userId="47660f1e-9610-4c1c-9486-a07a29d1ba5e" providerId="ADAL" clId="{0F695785-8E24-4F3C-9C60-4D6E2E978226}" dt="2023-10-30T21:21:31.702" v="9" actId="6549"/>
          <ac:spMkLst>
            <pc:docMk/>
            <pc:sldMk cId="3637972804" sldId="417"/>
            <ac:spMk id="5" creationId="{90544D8F-C373-C70D-4440-68306422991F}"/>
          </ac:spMkLst>
        </pc:spChg>
        <pc:spChg chg="mod">
          <ac:chgData name="Ashley Harpstreith" userId="47660f1e-9610-4c1c-9486-a07a29d1ba5e" providerId="ADAL" clId="{0F695785-8E24-4F3C-9C60-4D6E2E978226}" dt="2023-10-30T21:21:40.290" v="15" actId="403"/>
          <ac:spMkLst>
            <pc:docMk/>
            <pc:sldMk cId="3637972804" sldId="417"/>
            <ac:spMk id="10" creationId="{00000000-0000-0000-0000-000000000000}"/>
          </ac:spMkLst>
        </pc:spChg>
      </pc:sldChg>
      <pc:sldChg chg="del">
        <pc:chgData name="Ashley Harpstreith" userId="47660f1e-9610-4c1c-9486-a07a29d1ba5e" providerId="ADAL" clId="{0F695785-8E24-4F3C-9C60-4D6E2E978226}" dt="2023-10-30T21:21:17.679" v="2" actId="47"/>
        <pc:sldMkLst>
          <pc:docMk/>
          <pc:sldMk cId="537753120" sldId="420"/>
        </pc:sldMkLst>
      </pc:sldChg>
      <pc:sldChg chg="del">
        <pc:chgData name="Ashley Harpstreith" userId="47660f1e-9610-4c1c-9486-a07a29d1ba5e" providerId="ADAL" clId="{0F695785-8E24-4F3C-9C60-4D6E2E978226}" dt="2023-10-30T21:21:50.231" v="22" actId="47"/>
        <pc:sldMkLst>
          <pc:docMk/>
          <pc:sldMk cId="2678151590" sldId="423"/>
        </pc:sldMkLst>
      </pc:sldChg>
      <pc:sldChg chg="del">
        <pc:chgData name="Ashley Harpstreith" userId="47660f1e-9610-4c1c-9486-a07a29d1ba5e" providerId="ADAL" clId="{0F695785-8E24-4F3C-9C60-4D6E2E978226}" dt="2023-10-30T21:21:54.757" v="29" actId="47"/>
        <pc:sldMkLst>
          <pc:docMk/>
          <pc:sldMk cId="2556581573" sldId="424"/>
        </pc:sldMkLst>
      </pc:sldChg>
      <pc:sldChg chg="add del ord">
        <pc:chgData name="Ashley Harpstreith" userId="47660f1e-9610-4c1c-9486-a07a29d1ba5e" providerId="ADAL" clId="{0F695785-8E24-4F3C-9C60-4D6E2E978226}" dt="2023-10-30T21:36:29.039" v="46" actId="47"/>
        <pc:sldMkLst>
          <pc:docMk/>
          <pc:sldMk cId="707151334" sldId="425"/>
        </pc:sldMkLst>
      </pc:sldChg>
      <pc:sldChg chg="del">
        <pc:chgData name="Ashley Harpstreith" userId="47660f1e-9610-4c1c-9486-a07a29d1ba5e" providerId="ADAL" clId="{0F695785-8E24-4F3C-9C60-4D6E2E978226}" dt="2023-10-30T21:21:50.986" v="23" actId="47"/>
        <pc:sldMkLst>
          <pc:docMk/>
          <pc:sldMk cId="420162602" sldId="426"/>
        </pc:sldMkLst>
      </pc:sldChg>
      <pc:sldChg chg="del">
        <pc:chgData name="Ashley Harpstreith" userId="47660f1e-9610-4c1c-9486-a07a29d1ba5e" providerId="ADAL" clId="{0F695785-8E24-4F3C-9C60-4D6E2E978226}" dt="2023-10-30T21:21:51.646" v="24" actId="47"/>
        <pc:sldMkLst>
          <pc:docMk/>
          <pc:sldMk cId="3802779084" sldId="427"/>
        </pc:sldMkLst>
      </pc:sldChg>
      <pc:sldChg chg="del">
        <pc:chgData name="Ashley Harpstreith" userId="47660f1e-9610-4c1c-9486-a07a29d1ba5e" providerId="ADAL" clId="{0F695785-8E24-4F3C-9C60-4D6E2E978226}" dt="2023-10-30T21:21:52.245" v="25" actId="47"/>
        <pc:sldMkLst>
          <pc:docMk/>
          <pc:sldMk cId="3878491300" sldId="428"/>
        </pc:sldMkLst>
      </pc:sldChg>
      <pc:sldChg chg="del">
        <pc:chgData name="Ashley Harpstreith" userId="47660f1e-9610-4c1c-9486-a07a29d1ba5e" providerId="ADAL" clId="{0F695785-8E24-4F3C-9C60-4D6E2E978226}" dt="2023-10-30T21:21:53.441" v="27" actId="47"/>
        <pc:sldMkLst>
          <pc:docMk/>
          <pc:sldMk cId="1450755508" sldId="429"/>
        </pc:sldMkLst>
      </pc:sldChg>
      <pc:sldChg chg="del">
        <pc:chgData name="Ashley Harpstreith" userId="47660f1e-9610-4c1c-9486-a07a29d1ba5e" providerId="ADAL" clId="{0F695785-8E24-4F3C-9C60-4D6E2E978226}" dt="2023-10-30T21:21:47.919" v="20" actId="47"/>
        <pc:sldMkLst>
          <pc:docMk/>
          <pc:sldMk cId="4157840312" sldId="430"/>
        </pc:sldMkLst>
      </pc:sldChg>
      <pc:sldChg chg="delSp modSp mod ord modNotesTx">
        <pc:chgData name="Ashley Harpstreith" userId="47660f1e-9610-4c1c-9486-a07a29d1ba5e" providerId="ADAL" clId="{0F695785-8E24-4F3C-9C60-4D6E2E978226}" dt="2023-10-30T21:40:34.422" v="50"/>
        <pc:sldMkLst>
          <pc:docMk/>
          <pc:sldMk cId="2505341604" sldId="431"/>
        </pc:sldMkLst>
        <pc:spChg chg="mod">
          <ac:chgData name="Ashley Harpstreith" userId="47660f1e-9610-4c1c-9486-a07a29d1ba5e" providerId="ADAL" clId="{0F695785-8E24-4F3C-9C60-4D6E2E978226}" dt="2023-10-30T21:21:28.090" v="8" actId="6549"/>
          <ac:spMkLst>
            <pc:docMk/>
            <pc:sldMk cId="2505341604" sldId="431"/>
            <ac:spMk id="2" creationId="{027BC37E-F515-E15E-0E53-172529A32A1B}"/>
          </ac:spMkLst>
        </pc:spChg>
        <pc:picChg chg="del">
          <ac:chgData name="Ashley Harpstreith" userId="47660f1e-9610-4c1c-9486-a07a29d1ba5e" providerId="ADAL" clId="{0F695785-8E24-4F3C-9C60-4D6E2E978226}" dt="2023-10-30T21:21:20.224" v="3" actId="478"/>
          <ac:picMkLst>
            <pc:docMk/>
            <pc:sldMk cId="2505341604" sldId="431"/>
            <ac:picMk id="7" creationId="{F689401C-7DB1-09B9-2F3C-4B56D8F67072}"/>
          </ac:picMkLst>
        </pc:picChg>
        <pc:picChg chg="mod">
          <ac:chgData name="Ashley Harpstreith" userId="47660f1e-9610-4c1c-9486-a07a29d1ba5e" providerId="ADAL" clId="{0F695785-8E24-4F3C-9C60-4D6E2E978226}" dt="2023-10-30T21:21:25.937" v="7" actId="1076"/>
          <ac:picMkLst>
            <pc:docMk/>
            <pc:sldMk cId="2505341604" sldId="431"/>
            <ac:picMk id="10" creationId="{37CC9C68-5A1F-233E-9C06-F49F65810A24}"/>
          </ac:picMkLst>
        </pc:picChg>
        <pc:picChg chg="del">
          <ac:chgData name="Ashley Harpstreith" userId="47660f1e-9610-4c1c-9486-a07a29d1ba5e" providerId="ADAL" clId="{0F695785-8E24-4F3C-9C60-4D6E2E978226}" dt="2023-10-30T21:21:21.733" v="5" actId="478"/>
          <ac:picMkLst>
            <pc:docMk/>
            <pc:sldMk cId="2505341604" sldId="431"/>
            <ac:picMk id="12" creationId="{CB62744D-BC1B-BDD6-FE1F-2DBECED114F7}"/>
          </ac:picMkLst>
        </pc:picChg>
        <pc:picChg chg="del">
          <ac:chgData name="Ashley Harpstreith" userId="47660f1e-9610-4c1c-9486-a07a29d1ba5e" providerId="ADAL" clId="{0F695785-8E24-4F3C-9C60-4D6E2E978226}" dt="2023-10-30T21:21:21.120" v="4" actId="478"/>
          <ac:picMkLst>
            <pc:docMk/>
            <pc:sldMk cId="2505341604" sldId="431"/>
            <ac:picMk id="14" creationId="{8BC34902-D195-153B-F675-A3B0E6509289}"/>
          </ac:picMkLst>
        </pc:picChg>
      </pc:sldChg>
      <pc:sldChg chg="del">
        <pc:chgData name="Ashley Harpstreith" userId="47660f1e-9610-4c1c-9486-a07a29d1ba5e" providerId="ADAL" clId="{0F695785-8E24-4F3C-9C60-4D6E2E978226}" dt="2023-10-30T21:21:45.776" v="17" actId="47"/>
        <pc:sldMkLst>
          <pc:docMk/>
          <pc:sldMk cId="0" sldId="434"/>
        </pc:sldMkLst>
      </pc:sldChg>
      <pc:sldChg chg="del">
        <pc:chgData name="Ashley Harpstreith" userId="47660f1e-9610-4c1c-9486-a07a29d1ba5e" providerId="ADAL" clId="{0F695785-8E24-4F3C-9C60-4D6E2E978226}" dt="2023-10-30T21:21:45.005" v="16" actId="47"/>
        <pc:sldMkLst>
          <pc:docMk/>
          <pc:sldMk cId="237966529" sldId="435"/>
        </pc:sldMkLst>
      </pc:sldChg>
      <pc:sldChg chg="del">
        <pc:chgData name="Ashley Harpstreith" userId="47660f1e-9610-4c1c-9486-a07a29d1ba5e" providerId="ADAL" clId="{0F695785-8E24-4F3C-9C60-4D6E2E978226}" dt="2023-10-30T21:21:16.299" v="1" actId="47"/>
        <pc:sldMkLst>
          <pc:docMk/>
          <pc:sldMk cId="393385507" sldId="436"/>
        </pc:sldMkLst>
      </pc:sldChg>
      <pc:sldChg chg="del">
        <pc:chgData name="Ashley Harpstreith" userId="47660f1e-9610-4c1c-9486-a07a29d1ba5e" providerId="ADAL" clId="{0F695785-8E24-4F3C-9C60-4D6E2E978226}" dt="2023-10-30T21:21:47.371" v="19" actId="47"/>
        <pc:sldMkLst>
          <pc:docMk/>
          <pc:sldMk cId="1509967907" sldId="437"/>
        </pc:sldMkLst>
      </pc:sldChg>
      <pc:sldChg chg="del">
        <pc:chgData name="Ashley Harpstreith" userId="47660f1e-9610-4c1c-9486-a07a29d1ba5e" providerId="ADAL" clId="{0F695785-8E24-4F3C-9C60-4D6E2E978226}" dt="2023-10-30T21:21:46.554" v="18" actId="47"/>
        <pc:sldMkLst>
          <pc:docMk/>
          <pc:sldMk cId="372476850" sldId="438"/>
        </pc:sldMkLst>
      </pc:sldChg>
      <pc:sldMasterChg chg="delSldLayout">
        <pc:chgData name="Ashley Harpstreith" userId="47660f1e-9610-4c1c-9486-a07a29d1ba5e" providerId="ADAL" clId="{0F695785-8E24-4F3C-9C60-4D6E2E978226}" dt="2023-10-30T21:21:47.371" v="19" actId="47"/>
        <pc:sldMasterMkLst>
          <pc:docMk/>
          <pc:sldMasterMk cId="0" sldId="2147483648"/>
        </pc:sldMasterMkLst>
        <pc:sldLayoutChg chg="del">
          <pc:chgData name="Ashley Harpstreith" userId="47660f1e-9610-4c1c-9486-a07a29d1ba5e" providerId="ADAL" clId="{0F695785-8E24-4F3C-9C60-4D6E2E978226}" dt="2023-10-30T21:21:16.299" v="1" actId="47"/>
          <pc:sldLayoutMkLst>
            <pc:docMk/>
            <pc:sldMasterMk cId="0" sldId="2147483648"/>
            <pc:sldLayoutMk cId="692452561" sldId="2147483672"/>
          </pc:sldLayoutMkLst>
        </pc:sldLayoutChg>
        <pc:sldLayoutChg chg="del">
          <pc:chgData name="Ashley Harpstreith" userId="47660f1e-9610-4c1c-9486-a07a29d1ba5e" providerId="ADAL" clId="{0F695785-8E24-4F3C-9C60-4D6E2E978226}" dt="2023-10-30T21:21:47.371" v="19" actId="47"/>
          <pc:sldLayoutMkLst>
            <pc:docMk/>
            <pc:sldMasterMk cId="0" sldId="2147483648"/>
            <pc:sldLayoutMk cId="25635960" sldId="214748367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awsonkluesner\Desktop\Updated%20Presentations\State%20Comparison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27777777777778"/>
          <c:y val="0.11342592592592593"/>
          <c:w val="0.46388888888888891"/>
          <c:h val="0.773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587-F54D-9D44-FD548202A3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587-F54D-9D44-FD548202A3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587-F54D-9D44-FD548202A3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587-F54D-9D44-FD548202A33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587-F54D-9D44-FD548202A33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587-F54D-9D44-FD548202A33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4587-F54D-9D44-FD548202A33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4587-F54D-9D44-FD548202A33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Sheet1!$A$1:$A$4</c:f>
              <c:strCache>
                <c:ptCount val="4"/>
                <c:pt idx="0">
                  <c:v>Property Tax</c:v>
                </c:pt>
                <c:pt idx="1">
                  <c:v>Sales and Use Tax</c:v>
                </c:pt>
                <c:pt idx="2">
                  <c:v>Severance Tax</c:v>
                </c:pt>
                <c:pt idx="3">
                  <c:v>Other Taxes</c:v>
                </c:pt>
              </c:strCache>
            </c:strRef>
          </c:cat>
          <c:val>
            <c:numRef>
              <c:f>Sheet1!$B$1:$B$4</c:f>
              <c:numCache>
                <c:formatCode>_("$"* #,##0.00_);_("$"* \(#,##0.00\);_("$"* "-"??_);_(@_)</c:formatCode>
                <c:ptCount val="4"/>
                <c:pt idx="0">
                  <c:v>2198157494</c:v>
                </c:pt>
                <c:pt idx="1">
                  <c:v>1232776250</c:v>
                </c:pt>
                <c:pt idx="2">
                  <c:v>1045252732</c:v>
                </c:pt>
                <c:pt idx="3">
                  <c:v>204898216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87-F54D-9D44-FD548202A33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14F-9B48-8070-DC81289B14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14F-9B48-8070-DC81289B14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14F-9B48-8070-DC81289B14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14F-9B48-8070-DC81289B14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14F-9B48-8070-DC81289B14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14F-9B48-8070-DC81289B14D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14F-9B48-8070-DC81289B14D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14F-9B48-8070-DC81289B14D0}"/>
                </c:ext>
              </c:extLst>
            </c:dLbl>
            <c:dLbl>
              <c:idx val="2"/>
              <c:layout>
                <c:manualLayout>
                  <c:x val="-8.8888888888888892E-2"/>
                  <c:y val="0.159218383592464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4F-9B48-8070-DC81289B14D0}"/>
                </c:ext>
              </c:extLst>
            </c:dLbl>
            <c:dLbl>
              <c:idx val="3"/>
              <c:layout>
                <c:manualLayout>
                  <c:x val="-0.10277777777777777"/>
                  <c:y val="6.99007537723014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4F-9B48-8070-DC81289B14D0}"/>
                </c:ext>
              </c:extLst>
            </c:dLbl>
            <c:dLbl>
              <c:idx val="4"/>
              <c:layout>
                <c:manualLayout>
                  <c:x val="-2.2222222222222223E-2"/>
                  <c:y val="3.88337520957230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4F-9B48-8070-DC81289B14D0}"/>
                </c:ext>
              </c:extLst>
            </c:dLbl>
            <c:dLbl>
              <c:idx val="5"/>
              <c:layout>
                <c:manualLayout>
                  <c:x val="0.1722222222222221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4F-9B48-8070-DC81289B14D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Mineral Production</c:v>
                </c:pt>
                <c:pt idx="1">
                  <c:v>Residential Property</c:v>
                </c:pt>
                <c:pt idx="2">
                  <c:v>Industrial Locally-Assessed</c:v>
                </c:pt>
                <c:pt idx="3">
                  <c:v>Industrial State-Assessed</c:v>
                </c:pt>
                <c:pt idx="4">
                  <c:v>Commercial Property</c:v>
                </c:pt>
                <c:pt idx="5">
                  <c:v>Agriculture Lands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1144</c:v>
                </c:pt>
                <c:pt idx="1">
                  <c:v>639</c:v>
                </c:pt>
                <c:pt idx="2">
                  <c:v>160</c:v>
                </c:pt>
                <c:pt idx="3">
                  <c:v>91</c:v>
                </c:pt>
                <c:pt idx="4">
                  <c:v>138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4F-9B48-8070-DC81289B14D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A1-1146-8498-274CFB947D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A1-1146-8498-274CFB947D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A1-1146-8498-274CFB947D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A1-1146-8498-274CFB947D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EA1-1146-8498-274CFB947D9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EA1-1146-8498-274CFB947D9C}"/>
                </c:ext>
              </c:extLst>
            </c:dLbl>
            <c:dLbl>
              <c:idx val="1"/>
              <c:layout>
                <c:manualLayout>
                  <c:x val="-5.2777777777777778E-2"/>
                  <c:y val="0.134259259259259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A1-1146-8498-274CFB947D9C}"/>
                </c:ext>
              </c:extLst>
            </c:dLbl>
            <c:dLbl>
              <c:idx val="2"/>
              <c:layout>
                <c:manualLayout>
                  <c:x val="-0.125"/>
                  <c:y val="0.180555555555555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A1-1146-8498-274CFB947D9C}"/>
                </c:ext>
              </c:extLst>
            </c:dLbl>
            <c:dLbl>
              <c:idx val="3"/>
              <c:layout>
                <c:manualLayout>
                  <c:x val="-0.11388888888888889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A1-1146-8498-274CFB947D9C}"/>
                </c:ext>
              </c:extLst>
            </c:dLbl>
            <c:dLbl>
              <c:idx val="4"/>
              <c:layout>
                <c:manualLayout>
                  <c:x val="0.147222112860892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27777777777775"/>
                      <c:h val="0.16763888888888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EA1-1146-8498-274CFB947D9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Sheet1!$A$9:$A$13</c:f>
              <c:strCache>
                <c:ptCount val="5"/>
                <c:pt idx="0">
                  <c:v>Public Schools</c:v>
                </c:pt>
                <c:pt idx="1">
                  <c:v>County Government </c:v>
                </c:pt>
                <c:pt idx="2">
                  <c:v>Special Districts</c:v>
                </c:pt>
                <c:pt idx="3">
                  <c:v>Community Colleges</c:v>
                </c:pt>
                <c:pt idx="4">
                  <c:v>Cities and Towns</c:v>
                </c:pt>
              </c:strCache>
            </c:strRef>
          </c:cat>
          <c:val>
            <c:numRef>
              <c:f>Sheet1!$B$9:$B$13</c:f>
              <c:numCache>
                <c:formatCode>General</c:formatCode>
                <c:ptCount val="5"/>
                <c:pt idx="0">
                  <c:v>1524</c:v>
                </c:pt>
                <c:pt idx="1">
                  <c:v>385</c:v>
                </c:pt>
                <c:pt idx="2">
                  <c:v>172</c:v>
                </c:pt>
                <c:pt idx="3">
                  <c:v>78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A1-1146-8498-274CFB947D9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6605520463788E-2"/>
          <c:y val="6.1106835652283392E-2"/>
          <c:w val="0.75584854777768162"/>
          <c:h val="0.79576202977341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'State Comparisons'!$M$3</c:f>
              <c:strCache>
                <c:ptCount val="1"/>
                <c:pt idx="0">
                  <c:v>Sales Tax Rate (%)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'State Comparisons'!$L$4:$L$9</c:f>
              <c:strCache>
                <c:ptCount val="6"/>
                <c:pt idx="0">
                  <c:v>Montana </c:v>
                </c:pt>
                <c:pt idx="1">
                  <c:v>Colorado</c:v>
                </c:pt>
                <c:pt idx="2">
                  <c:v>South Dakota</c:v>
                </c:pt>
                <c:pt idx="3">
                  <c:v>Nebraska</c:v>
                </c:pt>
                <c:pt idx="4">
                  <c:v>Utah </c:v>
                </c:pt>
                <c:pt idx="5">
                  <c:v>Wyoming</c:v>
                </c:pt>
              </c:strCache>
            </c:strRef>
          </c:cat>
          <c:val>
            <c:numRef>
              <c:f>'State Comparisons'!$M$4:$M$9</c:f>
              <c:numCache>
                <c:formatCode>0.00%</c:formatCode>
                <c:ptCount val="6"/>
                <c:pt idx="0" formatCode="0%">
                  <c:v>0</c:v>
                </c:pt>
                <c:pt idx="1">
                  <c:v>7.7909999999999993E-2</c:v>
                </c:pt>
                <c:pt idx="2">
                  <c:v>6.1080000000000002E-2</c:v>
                </c:pt>
                <c:pt idx="3">
                  <c:v>6.9709999999999994E-2</c:v>
                </c:pt>
                <c:pt idx="4">
                  <c:v>7.1980000000000002E-2</c:v>
                </c:pt>
                <c:pt idx="5">
                  <c:v>5.441E-2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57-E54A-A4CC-D41066BF7C72}"/>
            </c:ext>
          </c:extLst>
        </c:ser>
        <c:ser>
          <c:idx val="1"/>
          <c:order val="1"/>
          <c:tx>
            <c:strRef>
              <c:f>'State Comparisons'!$N$3</c:f>
              <c:strCache>
                <c:ptCount val="1"/>
                <c:pt idx="0">
                  <c:v>Income Tax Rate (%)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'State Comparisons'!$L$4:$L$9</c:f>
              <c:strCache>
                <c:ptCount val="6"/>
                <c:pt idx="0">
                  <c:v>Montana </c:v>
                </c:pt>
                <c:pt idx="1">
                  <c:v>Colorado</c:v>
                </c:pt>
                <c:pt idx="2">
                  <c:v>South Dakota</c:v>
                </c:pt>
                <c:pt idx="3">
                  <c:v>Nebraska</c:v>
                </c:pt>
                <c:pt idx="4">
                  <c:v>Utah </c:v>
                </c:pt>
                <c:pt idx="5">
                  <c:v>Wyoming</c:v>
                </c:pt>
              </c:strCache>
            </c:strRef>
          </c:cat>
          <c:val>
            <c:numRef>
              <c:f>'State Comparisons'!$N$4:$N$9</c:f>
              <c:numCache>
                <c:formatCode>0.00%</c:formatCode>
                <c:ptCount val="6"/>
                <c:pt idx="0">
                  <c:v>6.7500000000000004E-2</c:v>
                </c:pt>
                <c:pt idx="1">
                  <c:v>4.3999999999999997E-2</c:v>
                </c:pt>
                <c:pt idx="2" formatCode="0%">
                  <c:v>0</c:v>
                </c:pt>
                <c:pt idx="3">
                  <c:v>6.6400000000000001E-2</c:v>
                </c:pt>
                <c:pt idx="4">
                  <c:v>4.8500000000000001E-2</c:v>
                </c:pt>
                <c:pt idx="5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57-E54A-A4CC-D41066BF7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1175834703"/>
        <c:axId val="1175578751"/>
      </c:barChart>
      <c:barChart>
        <c:barDir val="col"/>
        <c:grouping val="clustered"/>
        <c:varyColors val="0"/>
        <c:ser>
          <c:idx val="2"/>
          <c:order val="2"/>
          <c:tx>
            <c:v>Property Tax Burden ($)</c:v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'State Comparisons'!$O$4:$O$9</c:f>
              <c:numCache>
                <c:formatCode>_("$"* #,##0.00_);_("$"* \(#,##0.00\);_("$"* "-"??_);_(@_)</c:formatCode>
                <c:ptCount val="6"/>
                <c:pt idx="0">
                  <c:v>3640</c:v>
                </c:pt>
                <c:pt idx="1">
                  <c:v>2730</c:v>
                </c:pt>
                <c:pt idx="2">
                  <c:v>4725</c:v>
                </c:pt>
                <c:pt idx="3">
                  <c:v>6965</c:v>
                </c:pt>
                <c:pt idx="4">
                  <c:v>2625</c:v>
                </c:pt>
                <c:pt idx="5">
                  <c:v>2503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57-E54A-A4CC-D41066BF7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1135231151"/>
        <c:axId val="1109310063"/>
      </c:barChart>
      <c:catAx>
        <c:axId val="1175834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578751"/>
        <c:crosses val="autoZero"/>
        <c:auto val="1"/>
        <c:lblAlgn val="ctr"/>
        <c:lblOffset val="100"/>
        <c:noMultiLvlLbl val="0"/>
      </c:catAx>
      <c:valAx>
        <c:axId val="1175578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Sales Tax and Income Tax Rates (%)</a:t>
                </a:r>
              </a:p>
            </c:rich>
          </c:tx>
          <c:layout>
            <c:manualLayout>
              <c:xMode val="edge"/>
              <c:yMode val="edge"/>
              <c:x val="6.900590530534172E-3"/>
              <c:y val="0.139133581271343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834703"/>
        <c:crosses val="autoZero"/>
        <c:crossBetween val="between"/>
      </c:valAx>
      <c:valAx>
        <c:axId val="110931006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Property Tax Burden ($)</a:t>
                </a:r>
              </a:p>
            </c:rich>
          </c:tx>
          <c:layout>
            <c:manualLayout>
              <c:xMode val="edge"/>
              <c:yMode val="edge"/>
              <c:x val="0.94594682609118308"/>
              <c:y val="6.193141705362888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231151"/>
        <c:crosses val="max"/>
        <c:crossBetween val="between"/>
      </c:valAx>
      <c:catAx>
        <c:axId val="1135231151"/>
        <c:scaling>
          <c:orientation val="minMax"/>
        </c:scaling>
        <c:delete val="1"/>
        <c:axPos val="b"/>
        <c:majorTickMark val="none"/>
        <c:minorTickMark val="none"/>
        <c:tickLblPos val="nextTo"/>
        <c:crossAx val="11093100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30057018734727"/>
          <c:y val="0.89504460253018525"/>
          <c:w val="0.78620167826273901"/>
          <c:h val="0.104955328752959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Personal Tax Collections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Retail Sales</c:v>
                </c:pt>
              </c:strCache>
            </c:strRef>
          </c:tx>
          <c:invertIfNegative val="0"/>
          <c:val>
            <c:numRef>
              <c:f>Sheet1!$C$3</c:f>
              <c:numCache>
                <c:formatCode>"$"#,##0</c:formatCode>
                <c:ptCount val="1"/>
                <c:pt idx="0">
                  <c:v>1150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7-4147-B824-20CF2353E22E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Gasoline</c:v>
                </c:pt>
              </c:strCache>
            </c:strRef>
          </c:tx>
          <c:invertIfNegative val="0"/>
          <c:val>
            <c:numRef>
              <c:f>Sheet1!$C$4</c:f>
              <c:numCache>
                <c:formatCode>"$"#,##0</c:formatCode>
                <c:ptCount val="1"/>
                <c:pt idx="0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17-4147-B824-20CF2353E22E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Cigarettes</c:v>
                </c:pt>
              </c:strCache>
            </c:strRef>
          </c:tx>
          <c:invertIfNegative val="0"/>
          <c:val>
            <c:numRef>
              <c:f>Sheet1!$C$5</c:f>
              <c:numCache>
                <c:formatCode>"$"#,##0</c:formatCode>
                <c:ptCount val="1"/>
                <c:pt idx="0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17-4147-B824-20CF2353E22E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Alcohol</c:v>
                </c:pt>
              </c:strCache>
            </c:strRef>
          </c:tx>
          <c:invertIfNegative val="0"/>
          <c:val>
            <c:numRef>
              <c:f>Sheet1!$C$6</c:f>
              <c:numCache>
                <c:formatCode>"$"#,##0</c:formatCode>
                <c:ptCount val="1"/>
                <c:pt idx="0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17-4147-B824-20CF2353E22E}"/>
            </c:ext>
          </c:extLst>
        </c:ser>
        <c:ser>
          <c:idx val="4"/>
          <c:order val="4"/>
          <c:tx>
            <c:strRef>
              <c:f>Sheet1!$B$7</c:f>
              <c:strCache>
                <c:ptCount val="1"/>
                <c:pt idx="0">
                  <c:v>Vehicle Registration</c:v>
                </c:pt>
              </c:strCache>
            </c:strRef>
          </c:tx>
          <c:invertIfNegative val="0"/>
          <c:val>
            <c:numRef>
              <c:f>Sheet1!$C$7</c:f>
              <c:numCache>
                <c:formatCode>"$"#,##0</c:formatCode>
                <c:ptCount val="1"/>
                <c:pt idx="0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17-4147-B824-20CF2353E22E}"/>
            </c:ext>
          </c:extLst>
        </c:ser>
        <c:ser>
          <c:idx val="5"/>
          <c:order val="5"/>
          <c:tx>
            <c:strRef>
              <c:f>Sheet1!$B$8</c:f>
              <c:strCache>
                <c:ptCount val="1"/>
                <c:pt idx="0">
                  <c:v>Property Tax</c:v>
                </c:pt>
              </c:strCache>
            </c:strRef>
          </c:tx>
          <c:invertIfNegative val="0"/>
          <c:val>
            <c:numRef>
              <c:f>Sheet1!$C$8</c:f>
              <c:numCache>
                <c:formatCode>"$"#,##0</c:formatCode>
                <c:ptCount val="1"/>
                <c:pt idx="0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17-4147-B824-20CF2353E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695744"/>
        <c:axId val="111697280"/>
      </c:barChart>
      <c:catAx>
        <c:axId val="11169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111697280"/>
        <c:crosses val="autoZero"/>
        <c:auto val="1"/>
        <c:lblAlgn val="ctr"/>
        <c:lblOffset val="100"/>
        <c:noMultiLvlLbl val="0"/>
      </c:catAx>
      <c:valAx>
        <c:axId val="111697280"/>
        <c:scaling>
          <c:orientation val="minMax"/>
          <c:max val="3000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111695744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66176949755315828"/>
          <c:y val="0.32841891878902618"/>
          <c:w val="0.29597432687789843"/>
          <c:h val="0.4567114224092928"/>
        </c:manualLayout>
      </c:layout>
      <c:overlay val="0"/>
    </c:legend>
    <c:plotVisOnly val="1"/>
    <c:dispBlanksAs val="gap"/>
    <c:showDLblsOverMax val="0"/>
  </c:chart>
  <c:spPr>
    <a:ln>
      <a:solidFill>
        <a:srgbClr val="610C2B"/>
      </a:solidFill>
    </a:ln>
  </c:spPr>
  <c:txPr>
    <a:bodyPr/>
    <a:lstStyle/>
    <a:p>
      <a:pPr>
        <a:defRPr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 dirty="0">
                <a:solidFill>
                  <a:srgbClr val="67102F"/>
                </a:solidFill>
                <a:latin typeface="Times New Roman" panose="02020603050405020304" pitchFamily="18" charset="0"/>
              </a:rPr>
              <a:t>Public Service Costs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County</c:v>
                </c:pt>
              </c:strCache>
            </c:strRef>
          </c:tx>
          <c:invertIfNegative val="0"/>
          <c:val>
            <c:numRef>
              <c:f>Sheet1!$C$16</c:f>
              <c:numCache>
                <c:formatCode>"$"#,##0</c:formatCode>
                <c:ptCount val="1"/>
                <c:pt idx="0">
                  <c:v>2810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8-4C00-A0D0-C38E8B8A517A}"/>
            </c:ext>
          </c:extLst>
        </c:ser>
        <c:ser>
          <c:idx val="1"/>
          <c:order val="1"/>
          <c:tx>
            <c:strRef>
              <c:f>Sheet1!$B$17</c:f>
              <c:strCache>
                <c:ptCount val="1"/>
                <c:pt idx="0">
                  <c:v>City/Town</c:v>
                </c:pt>
              </c:strCache>
            </c:strRef>
          </c:tx>
          <c:invertIfNegative val="0"/>
          <c:val>
            <c:numRef>
              <c:f>Sheet1!$C$17</c:f>
              <c:numCache>
                <c:formatCode>"$"#,##0</c:formatCode>
                <c:ptCount val="1"/>
                <c:pt idx="0">
                  <c:v>3070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D8-4C00-A0D0-C38E8B8A517A}"/>
            </c:ext>
          </c:extLst>
        </c:ser>
        <c:ser>
          <c:idx val="2"/>
          <c:order val="2"/>
          <c:tx>
            <c:strRef>
              <c:f>Sheet1!$B$18</c:f>
              <c:strCache>
                <c:ptCount val="1"/>
                <c:pt idx="0">
                  <c:v>Special District</c:v>
                </c:pt>
              </c:strCache>
            </c:strRef>
          </c:tx>
          <c:invertIfNegative val="0"/>
          <c:val>
            <c:numRef>
              <c:f>Sheet1!$C$18</c:f>
              <c:numCache>
                <c:formatCode>"$"#,##0</c:formatCode>
                <c:ptCount val="1"/>
                <c:pt idx="0">
                  <c:v>6290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D8-4C00-A0D0-C38E8B8A517A}"/>
            </c:ext>
          </c:extLst>
        </c:ser>
        <c:ser>
          <c:idx val="3"/>
          <c:order val="3"/>
          <c:tx>
            <c:strRef>
              <c:f>Sheet1!$B$19</c:f>
              <c:strCache>
                <c:ptCount val="1"/>
                <c:pt idx="0">
                  <c:v>K-12 Education</c:v>
                </c:pt>
              </c:strCache>
            </c:strRef>
          </c:tx>
          <c:invertIfNegative val="0"/>
          <c:val>
            <c:numRef>
              <c:f>Sheet1!$C$19</c:f>
              <c:numCache>
                <c:formatCode>"$"#,##0</c:formatCode>
                <c:ptCount val="1"/>
                <c:pt idx="0">
                  <c:v>7570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D8-4C00-A0D0-C38E8B8A517A}"/>
            </c:ext>
          </c:extLst>
        </c:ser>
        <c:ser>
          <c:idx val="4"/>
          <c:order val="4"/>
          <c:tx>
            <c:strRef>
              <c:f>Sheet1!$B$20</c:f>
              <c:strCache>
                <c:ptCount val="1"/>
                <c:pt idx="0">
                  <c:v>State Services</c:v>
                </c:pt>
              </c:strCache>
            </c:strRef>
          </c:tx>
          <c:invertIfNegative val="0"/>
          <c:val>
            <c:numRef>
              <c:f>Sheet1!$C$20</c:f>
              <c:numCache>
                <c:formatCode>"$"#,##0</c:formatCode>
                <c:ptCount val="1"/>
                <c:pt idx="0">
                  <c:v>7810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D8-4C00-A0D0-C38E8B8A5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835776"/>
        <c:axId val="111841664"/>
      </c:barChart>
      <c:catAx>
        <c:axId val="111835776"/>
        <c:scaling>
          <c:orientation val="minMax"/>
        </c:scaling>
        <c:delete val="0"/>
        <c:axPos val="b"/>
        <c:majorTickMark val="out"/>
        <c:minorTickMark val="none"/>
        <c:tickLblPos val="none"/>
        <c:crossAx val="111841664"/>
        <c:crosses val="autoZero"/>
        <c:auto val="1"/>
        <c:lblAlgn val="ctr"/>
        <c:lblOffset val="100"/>
        <c:noMultiLvlLbl val="0"/>
      </c:catAx>
      <c:valAx>
        <c:axId val="111841664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1118357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 i="0" baseline="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610C2B"/>
      </a:solidFill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1"/>
          </a:xfrm>
          <a:prstGeom prst="rect">
            <a:avLst/>
          </a:prstGeom>
        </p:spPr>
        <p:txBody>
          <a:bodyPr vert="horz" lIns="93141" tIns="46571" rIns="93141" bIns="465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1"/>
          </a:xfrm>
          <a:prstGeom prst="rect">
            <a:avLst/>
          </a:prstGeom>
        </p:spPr>
        <p:txBody>
          <a:bodyPr vert="horz" lIns="93141" tIns="46571" rIns="93141" bIns="46571" rtlCol="0"/>
          <a:lstStyle>
            <a:lvl1pPr algn="r">
              <a:defRPr sz="1200"/>
            </a:lvl1pPr>
          </a:lstStyle>
          <a:p>
            <a:fld id="{78109F74-CA4D-CD45-A983-FB7AA217F594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3141" tIns="46571" rIns="93141" bIns="465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3141" tIns="46571" rIns="93141" bIns="46571" rtlCol="0" anchor="b"/>
          <a:lstStyle>
            <a:lvl1pPr algn="r">
              <a:defRPr sz="1200"/>
            </a:lvl1pPr>
          </a:lstStyle>
          <a:p>
            <a:fld id="{1C10BEA4-45AA-864A-B3A8-9A6D18702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59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1"/>
          </a:xfrm>
          <a:prstGeom prst="rect">
            <a:avLst/>
          </a:prstGeom>
        </p:spPr>
        <p:txBody>
          <a:bodyPr vert="horz" lIns="93141" tIns="46571" rIns="93141" bIns="465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1"/>
          </a:xfrm>
          <a:prstGeom prst="rect">
            <a:avLst/>
          </a:prstGeom>
        </p:spPr>
        <p:txBody>
          <a:bodyPr vert="horz" lIns="93141" tIns="46571" rIns="93141" bIns="46571" rtlCol="0"/>
          <a:lstStyle>
            <a:lvl1pPr algn="r">
              <a:defRPr sz="1200"/>
            </a:lvl1pPr>
          </a:lstStyle>
          <a:p>
            <a:fld id="{73A868E7-196D-4949-9694-F74A1D121B6D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1" rIns="93141" bIns="465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1"/>
          </a:xfrm>
          <a:prstGeom prst="rect">
            <a:avLst/>
          </a:prstGeom>
        </p:spPr>
        <p:txBody>
          <a:bodyPr vert="horz" lIns="93141" tIns="46571" rIns="93141" bIns="46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3141" tIns="46571" rIns="93141" bIns="465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3141" tIns="46571" rIns="93141" bIns="46571" rtlCol="0" anchor="b"/>
          <a:lstStyle>
            <a:lvl1pPr algn="r">
              <a:defRPr sz="1200"/>
            </a:lvl1pPr>
          </a:lstStyle>
          <a:p>
            <a:fld id="{2C94DA7E-606C-E049-A033-226AE9038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8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651530"/>
            <a:ext cx="5608320" cy="4183381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what do our revenues look like today?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in the state of Wyoming enjoys no individual or corporate income tax so we rely heavily on property and sales tax.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FY 2021, 52% was raised through property tax of which 45% of the property tax was accounted for through mineral production.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Sales tax accounts for 33%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Severance tax accounts for 9% of Wyoming’s revenues.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taxes equate for about 6% which include things like fuel tax, cigarette and alcohol taxes, insurance premium taxes, franchise taxes and the wind generation tax. </a:t>
            </a:r>
          </a:p>
          <a:p>
            <a:endParaRPr lang="en-US" sz="1500" b="1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008063" y="468313"/>
            <a:ext cx="5010150" cy="3757612"/>
          </a:xfrm>
        </p:spPr>
      </p:sp>
    </p:spTree>
    <p:extLst>
      <p:ext uri="{BB962C8B-B14F-4D97-AF65-F5344CB8AC3E}">
        <p14:creationId xmlns:p14="http://schemas.microsoft.com/office/powerpoint/2010/main" val="3983282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4DA7E-606C-E049-A033-226AE90388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4DA7E-606C-E049-A033-226AE903881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8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651530"/>
            <a:ext cx="5608320" cy="4183381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Wyoming ranks 47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or the 4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lowest effective property tax value. Other states include Colorado, Alabama, Hawaii</a:t>
            </a:r>
          </a:p>
          <a:p>
            <a:endParaRPr lang="en-US" sz="1500" b="1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008063" y="468313"/>
            <a:ext cx="5010150" cy="3757612"/>
          </a:xfrm>
        </p:spPr>
      </p:sp>
    </p:spTree>
    <p:extLst>
      <p:ext uri="{BB962C8B-B14F-4D97-AF65-F5344CB8AC3E}">
        <p14:creationId xmlns:p14="http://schemas.microsoft.com/office/powerpoint/2010/main" val="841587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651530"/>
            <a:ext cx="5608320" cy="4183381"/>
          </a:xfrm>
        </p:spPr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008063" y="468313"/>
            <a:ext cx="5010150" cy="3757612"/>
          </a:xfrm>
        </p:spPr>
      </p:sp>
    </p:spTree>
    <p:extLst>
      <p:ext uri="{BB962C8B-B14F-4D97-AF65-F5344CB8AC3E}">
        <p14:creationId xmlns:p14="http://schemas.microsoft.com/office/powerpoint/2010/main" val="122681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267591"/>
            <a:ext cx="5608320" cy="4183381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the Economic Analysis Division in the State Department of A &amp; I, the 3-person family with an income of $67,000 and owning a home valued at $290,000 the average tax collected is $3,990 while the public service costs of $27,550 for services which include things like law enforcement, public works, leisure and rec, transportation, healthcare and education.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simplify this equation, know that every $ 1 the average Wyoming citizen pays in taxes results in $6.90 in public service.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would like to NOTE - this does NOT include Federal funds - In 2020 Wyoming citizens and businesses sent over $6.4B to the federal govt in and received $7B back in payment – employment, support of our parks, federal matching $ roads, etc. There is overall a very low personal tax burden</a:t>
            </a:r>
          </a:p>
          <a:p>
            <a:endParaRPr lang="en-US" sz="1400" b="1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312863" y="468313"/>
            <a:ext cx="4552950" cy="3414712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4DA7E-606C-E049-A033-226AE90388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2647950"/>
            <a:ext cx="3200400" cy="1238250"/>
          </a:xfrm>
        </p:spPr>
        <p:txBody>
          <a:bodyPr lIns="0" tIns="0" rIns="0" bIns="0" anchor="ctr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86200"/>
            <a:ext cx="2286000" cy="304800"/>
          </a:xfrm>
        </p:spPr>
        <p:txBody>
          <a:bodyPr/>
          <a:lstStyle>
            <a:lvl1pPr>
              <a:defRPr sz="1400">
                <a:solidFill>
                  <a:srgbClr val="BF8668"/>
                </a:solidFill>
              </a:defRPr>
            </a:lvl1pPr>
          </a:lstStyle>
          <a:p>
            <a:fld id="{255F9CC7-932F-D943-9C93-3203F3BA7E73}" type="datetime1">
              <a:rPr lang="en-US" smtClean="0"/>
              <a:pPr/>
              <a:t>10/30/2023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A0FF-5AEA-BF4C-AA9E-8188AF945A16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Wyoming Taxpayers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F347-C45C-9A4B-9ADB-5EAEC7822A92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Wyoming Taxpayers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2647950"/>
            <a:ext cx="3200400" cy="1238250"/>
          </a:xfrm>
        </p:spPr>
        <p:txBody>
          <a:bodyPr lIns="0" tIns="0" rIns="0" bIns="0" anchor="ctr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86200"/>
            <a:ext cx="2286000" cy="304800"/>
          </a:xfrm>
        </p:spPr>
        <p:txBody>
          <a:bodyPr/>
          <a:lstStyle>
            <a:lvl1pPr>
              <a:defRPr sz="1400">
                <a:solidFill>
                  <a:srgbClr val="BF8668"/>
                </a:solidFill>
              </a:defRPr>
            </a:lvl1pPr>
          </a:lstStyle>
          <a:p>
            <a:fld id="{255F9CC7-932F-D943-9C93-3203F3BA7E73}" type="datetime1">
              <a:rPr lang="en-US" smtClean="0"/>
              <a:pPr/>
              <a:t>10/30/2023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27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AB58-DD08-564B-AD48-E1958A50A708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Wyoming Taxpayers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C0A5-2C5B-2E4A-AA2F-0835EEB281BC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Wyoming Taxpayers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99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A95C-80DC-8A44-9131-13A900A45B66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Wyoming Taxpayers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79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C11A-B659-094D-8E59-C12B932CB078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Wyoming Taxpayers Association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24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4D42-6381-BD40-9A4B-404B85C2F0A4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Wyoming Taxpayers Association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73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20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576E-DCE1-1E4D-83D7-88B63EF3D407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Wyoming Taxpayers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9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AB58-DD08-564B-AD48-E1958A50A708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Wyoming Taxpayers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535E-AC1E-3947-842B-4C52B900DA8C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Wyoming Taxpayers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12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A0FF-5AEA-BF4C-AA9E-8188AF945A16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Wyoming Taxpayers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70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F347-C45C-9A4B-9ADB-5EAEC7822A92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Wyoming Taxpayers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4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C0A5-2C5B-2E4A-AA2F-0835EEB281BC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Wyoming Taxpayers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A95C-80DC-8A44-9131-13A900A45B66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Wyoming Taxpayers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C11A-B659-094D-8E59-C12B932CB078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Wyoming Taxpayers Association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4D42-6381-BD40-9A4B-404B85C2F0A4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Wyoming Taxpayers Association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576E-DCE1-1E4D-83D7-88B63EF3D407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Wyoming Taxpayers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535E-AC1E-3947-842B-4C52B900DA8C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Wyoming Taxpayers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553200" cy="762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1"/>
            <a:ext cx="2133600" cy="1682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 b="0" i="1">
                <a:solidFill>
                  <a:srgbClr val="BF8668"/>
                </a:solidFill>
              </a:defRPr>
            </a:lvl1pPr>
          </a:lstStyle>
          <a:p>
            <a:fld id="{90E648F4-A554-764A-9F27-D557A40BF292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53201"/>
            <a:ext cx="2895600" cy="1682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0" b="0" i="1">
                <a:solidFill>
                  <a:srgbClr val="BF8668"/>
                </a:solidFill>
              </a:defRPr>
            </a:lvl1pPr>
          </a:lstStyle>
          <a:p>
            <a:r>
              <a:rPr lang="en-US"/>
              <a:t>Wyoming Taxpayers Association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553201"/>
            <a:ext cx="685800" cy="1682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 b="0" i="1">
                <a:solidFill>
                  <a:srgbClr val="BF8668"/>
                </a:solidFill>
              </a:defRPr>
            </a:lvl1pPr>
          </a:lstStyle>
          <a:p>
            <a:r>
              <a:rPr lang="en-US"/>
              <a:t>| Page  </a:t>
            </a:r>
            <a:fld id="{EDA4EA49-0405-024F-BF6E-43E30C18B5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189" rtl="0" eaLnBrk="1" latinLnBrk="0" hangingPunct="1">
        <a:lnSpc>
          <a:spcPts val="3500"/>
        </a:lnSpc>
        <a:spcBef>
          <a:spcPct val="0"/>
        </a:spcBef>
        <a:buNone/>
        <a:defRPr sz="3200" kern="1200">
          <a:solidFill>
            <a:srgbClr val="FFF6DB"/>
          </a:solidFill>
          <a:latin typeface="Times New Roman"/>
          <a:ea typeface="+mj-ea"/>
          <a:cs typeface="Times New Roman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Clr>
          <a:schemeClr val="tx1"/>
        </a:buClr>
        <a:buFontTx/>
        <a:buNone/>
        <a:defRPr sz="3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553200" cy="762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1"/>
            <a:ext cx="2133600" cy="1682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 b="0" i="1">
                <a:solidFill>
                  <a:srgbClr val="BF8668"/>
                </a:solidFill>
              </a:defRPr>
            </a:lvl1pPr>
          </a:lstStyle>
          <a:p>
            <a:pPr defTabSz="914378"/>
            <a:fld id="{90E648F4-A554-764A-9F27-D557A40BF292}" type="datetime1">
              <a:rPr lang="en-US" smtClean="0"/>
              <a:pPr defTabSz="914378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53201"/>
            <a:ext cx="2895600" cy="1682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0" b="0" i="1">
                <a:solidFill>
                  <a:srgbClr val="BF8668"/>
                </a:solidFill>
              </a:defRPr>
            </a:lvl1pPr>
          </a:lstStyle>
          <a:p>
            <a:pPr defTabSz="914378"/>
            <a:r>
              <a:rPr lang="en-US"/>
              <a:t>Wyoming Taxpayers Association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553201"/>
            <a:ext cx="685800" cy="1682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 b="0" i="1">
                <a:solidFill>
                  <a:srgbClr val="BF8668"/>
                </a:solidFill>
              </a:defRPr>
            </a:lvl1pPr>
          </a:lstStyle>
          <a:p>
            <a:pPr defTabSz="914378"/>
            <a:r>
              <a:rPr lang="en-US"/>
              <a:t>| Page  </a:t>
            </a:r>
            <a:fld id="{EDA4EA49-0405-024F-BF6E-43E30C18B5FA}" type="slidenum">
              <a:rPr lang="en-US" smtClean="0"/>
              <a:pPr defTabSz="914378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7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457189" rtl="0" eaLnBrk="1" latinLnBrk="0" hangingPunct="1">
        <a:lnSpc>
          <a:spcPts val="3500"/>
        </a:lnSpc>
        <a:spcBef>
          <a:spcPct val="0"/>
        </a:spcBef>
        <a:buNone/>
        <a:defRPr sz="3200" kern="1200">
          <a:solidFill>
            <a:srgbClr val="FFF6DB"/>
          </a:solidFill>
          <a:latin typeface="Times New Roman"/>
          <a:ea typeface="+mj-ea"/>
          <a:cs typeface="Times New Roman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Clr>
          <a:schemeClr val="tx1"/>
        </a:buClr>
        <a:buFontTx/>
        <a:buNone/>
        <a:defRPr sz="3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yotax.org/wp-content/uploads/2023/08/Regional-Tax-Compariso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br>
              <a:rPr lang="en-US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AB58-DD08-564B-AD48-E1958A50A708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Wyoming Taxpayers Association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412" y="1574804"/>
            <a:ext cx="8686800" cy="45973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</a:pPr>
            <a:endParaRPr lang="en-US" sz="32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468" y="381000"/>
            <a:ext cx="7244732" cy="1003304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200" kern="1200">
                <a:solidFill>
                  <a:srgbClr val="FFF6DB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dirty="0"/>
              <a:t>Major Components of </a:t>
            </a:r>
          </a:p>
          <a:p>
            <a:r>
              <a:rPr lang="en-US" dirty="0"/>
              <a:t>Wyoming’s Tax Structure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3D3AEF-AF72-44C1-ACE4-575E0D00D57E}"/>
              </a:ext>
            </a:extLst>
          </p:cNvPr>
          <p:cNvSpPr txBox="1"/>
          <p:nvPr/>
        </p:nvSpPr>
        <p:spPr>
          <a:xfrm>
            <a:off x="323850" y="5235028"/>
            <a:ext cx="4035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NO INDIVIDUAL INCOME TAX </a:t>
            </a:r>
          </a:p>
          <a:p>
            <a:pPr algn="just"/>
            <a:r>
              <a:rPr lang="en-US" b="1" dirty="0"/>
              <a:t>NO CORPORATE INCOME TAX</a:t>
            </a:r>
          </a:p>
          <a:p>
            <a:pPr algn="just"/>
            <a:endParaRPr lang="en-US" sz="800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04962C5-FB23-49DD-B145-9DFA8170D9BE}"/>
              </a:ext>
            </a:extLst>
          </p:cNvPr>
          <p:cNvGraphicFramePr>
            <a:graphicFrameLocks/>
          </p:cNvGraphicFramePr>
          <p:nvPr/>
        </p:nvGraphicFramePr>
        <p:xfrm>
          <a:off x="225519" y="1602301"/>
          <a:ext cx="3733800" cy="351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09ED11-F168-4948-B407-1C5B45DA621B}"/>
              </a:ext>
            </a:extLst>
          </p:cNvPr>
          <p:cNvSpPr txBox="1"/>
          <p:nvPr/>
        </p:nvSpPr>
        <p:spPr>
          <a:xfrm>
            <a:off x="4162426" y="1580566"/>
            <a:ext cx="498157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Property Tax - 47%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Property tax for mineral production 51% of FY23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Effective tax rate on owner-occupied housing value 0.56% (#47)</a:t>
            </a:r>
          </a:p>
          <a:p>
            <a:r>
              <a:rPr lang="en-US" sz="1600" b="1" dirty="0"/>
              <a:t>General Sales Tax - 26%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State tax rate 4%, avg. local rate 1.36% = 5.36% combined rate (#43)</a:t>
            </a:r>
          </a:p>
          <a:p>
            <a:r>
              <a:rPr lang="en-US" sz="1600" b="1" dirty="0"/>
              <a:t>Severance Tax - 22%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6% of value on oil &amp; gas, 4% on stripper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7.0%* of value on surface coal, 3.75% of value on underground coal. 6.5% as of January 1, 2021</a:t>
            </a:r>
          </a:p>
          <a:p>
            <a:r>
              <a:rPr lang="en-US" sz="1600" b="1" dirty="0"/>
              <a:t>Other Taxes - 5%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Fuel tax $0.24/gallon (#38)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Cigarette tax $0.60/pack (#43)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Alcohol – Beer $0.02/gallon (#50), Wine $0.28/gallon, </a:t>
            </a:r>
          </a:p>
          <a:p>
            <a:r>
              <a:rPr lang="en-US" sz="1400" dirty="0"/>
              <a:t>      Spirits $0.94/gallon (no ranks)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Insurance premium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Franchise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Wind generation tax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347EA-448E-5B9E-2990-BDE17A6C8582}"/>
              </a:ext>
            </a:extLst>
          </p:cNvPr>
          <p:cNvSpPr txBox="1"/>
          <p:nvPr/>
        </p:nvSpPr>
        <p:spPr>
          <a:xfrm>
            <a:off x="200938" y="5973676"/>
            <a:ext cx="88482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Source: Wyoming Legislative Service Office Fiscal Profile 2023,  Wyoming Department of Revenue, Tax Foundation  </a:t>
            </a:r>
          </a:p>
          <a:p>
            <a:pPr algn="just"/>
            <a:r>
              <a:rPr lang="en-US" sz="1800" dirty="0"/>
              <a:t> 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8DDB77-CA02-41CD-5B8E-7DF14581191D}"/>
              </a:ext>
            </a:extLst>
          </p:cNvPr>
          <p:cNvGraphicFramePr>
            <a:graphicFrameLocks/>
          </p:cNvGraphicFramePr>
          <p:nvPr/>
        </p:nvGraphicFramePr>
        <p:xfrm>
          <a:off x="-212911" y="19466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84463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4BB0-9E47-E841-4511-9D89633B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6890"/>
            <a:ext cx="6553200" cy="845709"/>
          </a:xfrm>
        </p:spPr>
        <p:txBody>
          <a:bodyPr>
            <a:normAutofit fontScale="90000"/>
          </a:bodyPr>
          <a:lstStyle/>
          <a:p>
            <a:r>
              <a:rPr lang="en-US" dirty="0"/>
              <a:t>2023 Property Tax – How it is derived 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08491B-7B68-6371-D83D-5668E924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4D42-6381-BD40-9A4B-404B85C2F0A4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6E91D-721A-BB7A-F027-68121EA3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Wyoming Taxpayers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754FF-D021-1B6A-2F71-B98934D4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AFCC9-E558-1348-07D4-9F2625B35418}"/>
              </a:ext>
            </a:extLst>
          </p:cNvPr>
          <p:cNvSpPr txBox="1"/>
          <p:nvPr/>
        </p:nvSpPr>
        <p:spPr>
          <a:xfrm>
            <a:off x="-27992" y="1600200"/>
            <a:ext cx="687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AFE51-817E-DC7F-370F-02248D05C1D2}"/>
              </a:ext>
            </a:extLst>
          </p:cNvPr>
          <p:cNvSpPr txBox="1"/>
          <p:nvPr/>
        </p:nvSpPr>
        <p:spPr>
          <a:xfrm>
            <a:off x="321092" y="22238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How It’s Derived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C92697-1E9E-E9DE-D8FC-3756CD2AC682}"/>
              </a:ext>
            </a:extLst>
          </p:cNvPr>
          <p:cNvGraphicFramePr>
            <a:graphicFrameLocks noGrp="1"/>
          </p:cNvGraphicFramePr>
          <p:nvPr/>
        </p:nvGraphicFramePr>
        <p:xfrm>
          <a:off x="374877" y="2570410"/>
          <a:ext cx="3550030" cy="18491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88202">
                  <a:extLst>
                    <a:ext uri="{9D8B030D-6E8A-4147-A177-3AD203B41FA5}">
                      <a16:colId xmlns:a16="http://schemas.microsoft.com/office/drawing/2014/main" val="3373747092"/>
                    </a:ext>
                  </a:extLst>
                </a:gridCol>
                <a:gridCol w="1161828">
                  <a:extLst>
                    <a:ext uri="{9D8B030D-6E8A-4147-A177-3AD203B41FA5}">
                      <a16:colId xmlns:a16="http://schemas.microsoft.com/office/drawing/2014/main" val="2205717813"/>
                    </a:ext>
                  </a:extLst>
                </a:gridCol>
              </a:tblGrid>
              <a:tr h="2641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Mineral Production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$1,144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6688052"/>
                  </a:ext>
                </a:extLst>
              </a:tr>
              <a:tr h="2641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Residential Property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$639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5230796"/>
                  </a:ext>
                </a:extLst>
              </a:tr>
              <a:tr h="2641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Industrial Locally-Assessed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$160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0447049"/>
                  </a:ext>
                </a:extLst>
              </a:tr>
              <a:tr h="2641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Industrial State-Assessed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$91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2345521"/>
                  </a:ext>
                </a:extLst>
              </a:tr>
              <a:tr h="2641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Commercial Property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$138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14132"/>
                  </a:ext>
                </a:extLst>
              </a:tr>
              <a:tr h="2641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Agricultural Lands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$28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5639264"/>
                  </a:ext>
                </a:extLst>
              </a:tr>
              <a:tr h="26417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TOTAL TAX REVENUE: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$2,200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80755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1299351-BA5C-3D03-8873-6899FBF7BC01}"/>
              </a:ext>
            </a:extLst>
          </p:cNvPr>
          <p:cNvSpPr txBox="1"/>
          <p:nvPr/>
        </p:nvSpPr>
        <p:spPr>
          <a:xfrm>
            <a:off x="2964964" y="2223805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($ Millions)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E33B62-6FEA-0C06-9A1A-3999B2321AEE}"/>
              </a:ext>
            </a:extLst>
          </p:cNvPr>
          <p:cNvSpPr txBox="1"/>
          <p:nvPr/>
        </p:nvSpPr>
        <p:spPr>
          <a:xfrm>
            <a:off x="1716114" y="5933095"/>
            <a:ext cx="571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Wyoming Department of Revenue, FY 2023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BA2996F-D5E0-D1B6-8D4D-7AD38BDCB2A5}"/>
              </a:ext>
            </a:extLst>
          </p:cNvPr>
          <p:cNvGraphicFramePr>
            <a:graphicFrameLocks/>
          </p:cNvGraphicFramePr>
          <p:nvPr/>
        </p:nvGraphicFramePr>
        <p:xfrm>
          <a:off x="4466791" y="2223805"/>
          <a:ext cx="4572000" cy="327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34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8EE2-0B4D-DEC6-7BE7-BDC9465B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" y="623112"/>
            <a:ext cx="6553200" cy="762000"/>
          </a:xfrm>
        </p:spPr>
        <p:txBody>
          <a:bodyPr/>
          <a:lstStyle/>
          <a:p>
            <a:r>
              <a:rPr lang="en-US" dirty="0"/>
              <a:t>2023 Property tax – How it is used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52202-204A-E9C9-F993-8242EF9E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4D42-6381-BD40-9A4B-404B85C2F0A4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9AF50-6E3A-FB3D-C4DD-DBD09A4C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Wyoming Taxpayers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04F03-DF40-0906-D8FF-260078AA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DC780-72F7-1355-09E1-575AF245BD11}"/>
              </a:ext>
            </a:extLst>
          </p:cNvPr>
          <p:cNvSpPr txBox="1"/>
          <p:nvPr/>
        </p:nvSpPr>
        <p:spPr>
          <a:xfrm>
            <a:off x="304800" y="2165866"/>
            <a:ext cx="15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How It’s Used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CC55E98-9520-CE07-1EC5-47D105567316}"/>
              </a:ext>
            </a:extLst>
          </p:cNvPr>
          <p:cNvGraphicFramePr>
            <a:graphicFrameLocks noGrp="1"/>
          </p:cNvGraphicFramePr>
          <p:nvPr/>
        </p:nvGraphicFramePr>
        <p:xfrm>
          <a:off x="333499" y="2535198"/>
          <a:ext cx="3421083" cy="16880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01456">
                  <a:extLst>
                    <a:ext uri="{9D8B030D-6E8A-4147-A177-3AD203B41FA5}">
                      <a16:colId xmlns:a16="http://schemas.microsoft.com/office/drawing/2014/main" val="3850687212"/>
                    </a:ext>
                  </a:extLst>
                </a:gridCol>
                <a:gridCol w="1119627">
                  <a:extLst>
                    <a:ext uri="{9D8B030D-6E8A-4147-A177-3AD203B41FA5}">
                      <a16:colId xmlns:a16="http://schemas.microsoft.com/office/drawing/2014/main" val="1530962643"/>
                    </a:ext>
                  </a:extLst>
                </a:gridCol>
              </a:tblGrid>
              <a:tr h="281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Public Schools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$1,524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42810612"/>
                  </a:ext>
                </a:extLst>
              </a:tr>
              <a:tr h="281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County Government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$385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2362549"/>
                  </a:ext>
                </a:extLst>
              </a:tr>
              <a:tr h="281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Special Districts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$172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1595582"/>
                  </a:ext>
                </a:extLst>
              </a:tr>
              <a:tr h="281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Community Colleges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$78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349571"/>
                  </a:ext>
                </a:extLst>
              </a:tr>
              <a:tr h="281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Cities and Towns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$41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508603"/>
                  </a:ext>
                </a:extLst>
              </a:tr>
              <a:tr h="28134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TOTAL: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$2,200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2420303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1BD6E7D-3FF7-3D7A-09C0-88A9BF480DB0}"/>
              </a:ext>
            </a:extLst>
          </p:cNvPr>
          <p:cNvSpPr txBox="1"/>
          <p:nvPr/>
        </p:nvSpPr>
        <p:spPr>
          <a:xfrm>
            <a:off x="2793147" y="2165866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($ Millions)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5866B4-8AD1-055B-E94B-32D0A881C522}"/>
              </a:ext>
            </a:extLst>
          </p:cNvPr>
          <p:cNvSpPr txBox="1"/>
          <p:nvPr/>
        </p:nvSpPr>
        <p:spPr>
          <a:xfrm>
            <a:off x="1649482" y="6019800"/>
            <a:ext cx="554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Wyoming Department of Revenue, FY 2023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ECF31B6-D21C-F3FD-77C6-58B699F0A2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567022"/>
              </p:ext>
            </p:extLst>
          </p:nvPr>
        </p:nvGraphicFramePr>
        <p:xfrm>
          <a:off x="4419600" y="2057400"/>
          <a:ext cx="4572000" cy="318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054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br>
              <a:rPr lang="en-US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AB58-DD08-564B-AD48-E1958A50A708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Wyoming Taxpayers Association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468" y="381000"/>
            <a:ext cx="7244732" cy="1003304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200" kern="1200">
                <a:solidFill>
                  <a:srgbClr val="FFF6DB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dirty="0"/>
              <a:t>Residential Property Tax -</a:t>
            </a:r>
          </a:p>
          <a:p>
            <a:r>
              <a:rPr lang="en-US" i="1" dirty="0"/>
              <a:t>How Does Wyoming Compare? </a:t>
            </a:r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613BA7A0-F1E8-9EBE-0A7F-7ADE2B8E2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1561231"/>
            <a:ext cx="5574890" cy="46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513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AB58-DD08-564B-AD48-E1958A50A708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Wyoming Taxpayers Association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553692"/>
            <a:ext cx="8686800" cy="45973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</a:pPr>
            <a:endParaRPr lang="en-US" sz="2000" dirty="0">
              <a:hlinkClick r:id="rId3"/>
            </a:endParaRPr>
          </a:p>
          <a:p>
            <a:pPr marL="0" indent="0">
              <a:lnSpc>
                <a:spcPct val="90000"/>
              </a:lnSpc>
              <a:buClr>
                <a:schemeClr val="accent2"/>
              </a:buClr>
              <a:buNone/>
            </a:pPr>
            <a:endParaRPr lang="en-US" sz="2000" dirty="0">
              <a:hlinkClick r:id="rId3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61033"/>
            <a:ext cx="8153400" cy="1003304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200" kern="1200">
                <a:solidFill>
                  <a:srgbClr val="FFF6DB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sz="2400" dirty="0"/>
              <a:t>Major Components of Wyoming’s Tax Structure </a:t>
            </a:r>
          </a:p>
          <a:p>
            <a:r>
              <a:rPr lang="en-US" sz="2400" i="1" dirty="0"/>
              <a:t>How Does Wyoming Compare?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B267AA9-CFF9-E3F3-AEB5-BD53410DBE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742993"/>
              </p:ext>
            </p:extLst>
          </p:nvPr>
        </p:nvGraphicFramePr>
        <p:xfrm>
          <a:off x="975360" y="1381163"/>
          <a:ext cx="6705600" cy="350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B09683-53DC-EC4E-9826-E90A82E8E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416936"/>
              </p:ext>
            </p:extLst>
          </p:nvPr>
        </p:nvGraphicFramePr>
        <p:xfrm>
          <a:off x="1600200" y="4888995"/>
          <a:ext cx="5168900" cy="1411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1331">
                  <a:extLst>
                    <a:ext uri="{9D8B030D-6E8A-4147-A177-3AD203B41FA5}">
                      <a16:colId xmlns:a16="http://schemas.microsoft.com/office/drawing/2014/main" val="3057061057"/>
                    </a:ext>
                  </a:extLst>
                </a:gridCol>
                <a:gridCol w="1284297">
                  <a:extLst>
                    <a:ext uri="{9D8B030D-6E8A-4147-A177-3AD203B41FA5}">
                      <a16:colId xmlns:a16="http://schemas.microsoft.com/office/drawing/2014/main" val="3520590172"/>
                    </a:ext>
                  </a:extLst>
                </a:gridCol>
                <a:gridCol w="1360404">
                  <a:extLst>
                    <a:ext uri="{9D8B030D-6E8A-4147-A177-3AD203B41FA5}">
                      <a16:colId xmlns:a16="http://schemas.microsoft.com/office/drawing/2014/main" val="1018224600"/>
                    </a:ext>
                  </a:extLst>
                </a:gridCol>
                <a:gridCol w="1572868">
                  <a:extLst>
                    <a:ext uri="{9D8B030D-6E8A-4147-A177-3AD203B41FA5}">
                      <a16:colId xmlns:a16="http://schemas.microsoft.com/office/drawing/2014/main" val="3348037192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Sales Tax Rate (%)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Income Tax Rate (%)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Property Tax Burden ($)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79984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Montana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6.75%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 3,640.00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01946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Colorado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7.79%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4.40%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 2,730.00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87960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South Dakota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6.11%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 4,725.00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1942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Nebraska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6.97%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6.64%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 6,965.00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72467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Utah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7.20%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4.85%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 2,625.00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7237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Wyoming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5.44%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       2,503.00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85916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2B3BDA-3835-29C9-099E-9BA88C5F9257}"/>
              </a:ext>
            </a:extLst>
          </p:cNvPr>
          <p:cNvSpPr txBox="1"/>
          <p:nvPr/>
        </p:nvSpPr>
        <p:spPr>
          <a:xfrm>
            <a:off x="6769100" y="5909125"/>
            <a:ext cx="260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Sources: Wyoming Department of Revenue, Tax Foundation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544D8F-C373-C70D-4440-68306422991F}"/>
              </a:ext>
            </a:extLst>
          </p:cNvPr>
          <p:cNvSpPr txBox="1">
            <a:spLocks/>
          </p:cNvSpPr>
          <p:nvPr/>
        </p:nvSpPr>
        <p:spPr>
          <a:xfrm>
            <a:off x="-76200" y="610528"/>
            <a:ext cx="75438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189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200" kern="1200">
                <a:solidFill>
                  <a:srgbClr val="FFF6DB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79728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br>
              <a:rPr lang="en-US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52400" y="152400"/>
            <a:ext cx="88392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189">
              <a:defRPr/>
            </a:pPr>
            <a:endParaRPr lang="en-US" b="1" dirty="0">
              <a:ln w="6350">
                <a:noFill/>
              </a:ln>
              <a:solidFill>
                <a:prstClr val="white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0" y="122238"/>
            <a:ext cx="8229600" cy="1173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2800" dirty="0">
                <a:ln w="6350">
                  <a:noFill/>
                </a:ln>
                <a:solidFill>
                  <a:srgbClr val="FFF3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Direct Tax Collections &amp; </a:t>
            </a:r>
          </a:p>
          <a:p>
            <a:pPr algn="l">
              <a:defRPr/>
            </a:pPr>
            <a:r>
              <a:rPr lang="en-US" sz="12800" dirty="0">
                <a:ln w="6350">
                  <a:noFill/>
                </a:ln>
                <a:solidFill>
                  <a:srgbClr val="FFF3C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Public Service Costs 2021</a:t>
            </a:r>
          </a:p>
          <a:p>
            <a:pPr algn="l">
              <a:defRPr/>
            </a:pPr>
            <a:endParaRPr lang="en-US" sz="5600" dirty="0">
              <a:ln w="6350">
                <a:noFill/>
              </a:ln>
              <a:solidFill>
                <a:srgbClr val="FFF3CF"/>
              </a:solidFill>
              <a:latin typeface="Times New Roman" panose="02020603050405020304" pitchFamily="18" charset="0"/>
            </a:endParaRPr>
          </a:p>
          <a:p>
            <a:pPr algn="l">
              <a:defRPr/>
            </a:pPr>
            <a:r>
              <a:rPr lang="en-US" sz="6400" dirty="0">
                <a:ln w="6350">
                  <a:noFill/>
                </a:ln>
                <a:solidFill>
                  <a:srgbClr val="FFF3CF"/>
                </a:solidFill>
                <a:latin typeface="Times New Roman" panose="02020603050405020304" pitchFamily="18" charset="0"/>
              </a:rPr>
              <a:t>For a 3-person family with income of $67,000 and owning a home valued at $290,000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400" y="4495801"/>
            <a:ext cx="2895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u="sng" dirty="0">
                <a:solidFill>
                  <a:srgbClr val="67102F"/>
                </a:solidFill>
                <a:latin typeface="Times New Roman"/>
              </a:rPr>
              <a:t>Personal Tax Collections</a:t>
            </a:r>
            <a:r>
              <a:rPr lang="en-US" sz="1400" dirty="0">
                <a:solidFill>
                  <a:srgbClr val="67102F"/>
                </a:solidFill>
                <a:latin typeface="Times New Roman"/>
              </a:rPr>
              <a:t>	</a:t>
            </a:r>
          </a:p>
          <a:p>
            <a:pPr defTabSz="457189"/>
            <a:r>
              <a:rPr lang="en-US" sz="1400" b="1" dirty="0">
                <a:solidFill>
                  <a:srgbClr val="67102F"/>
                </a:solidFill>
                <a:latin typeface="Times New Roman"/>
              </a:rPr>
              <a:t>Retail Sales			$  1,150</a:t>
            </a:r>
          </a:p>
          <a:p>
            <a:pPr defTabSz="457189"/>
            <a:r>
              <a:rPr lang="en-US" sz="1400" b="1" dirty="0">
                <a:solidFill>
                  <a:srgbClr val="67102F"/>
                </a:solidFill>
                <a:latin typeface="Times New Roman"/>
              </a:rPr>
              <a:t>Gasoline			$     210</a:t>
            </a:r>
          </a:p>
          <a:p>
            <a:pPr defTabSz="457189"/>
            <a:r>
              <a:rPr lang="en-US" sz="1400" b="1" dirty="0">
                <a:solidFill>
                  <a:srgbClr val="67102F"/>
                </a:solidFill>
                <a:latin typeface="Times New Roman"/>
              </a:rPr>
              <a:t>Cigarettes			$     120</a:t>
            </a:r>
          </a:p>
          <a:p>
            <a:pPr defTabSz="457189"/>
            <a:r>
              <a:rPr lang="en-US" sz="1400" b="1" dirty="0">
                <a:solidFill>
                  <a:srgbClr val="67102F"/>
                </a:solidFill>
                <a:latin typeface="Times New Roman"/>
              </a:rPr>
              <a:t>Alcohol			$     110</a:t>
            </a:r>
          </a:p>
          <a:p>
            <a:pPr defTabSz="457189"/>
            <a:r>
              <a:rPr lang="en-US" sz="1400" b="1" dirty="0">
                <a:solidFill>
                  <a:srgbClr val="67102F"/>
                </a:solidFill>
                <a:latin typeface="Times New Roman"/>
              </a:rPr>
              <a:t>Vehicle Registration	$     600</a:t>
            </a:r>
          </a:p>
          <a:p>
            <a:pPr defTabSz="457189"/>
            <a:r>
              <a:rPr lang="en-US" sz="1400" b="1" dirty="0">
                <a:solidFill>
                  <a:srgbClr val="67102F"/>
                </a:solidFill>
                <a:latin typeface="Times New Roman"/>
              </a:rPr>
              <a:t>Property Tax		$  1,780</a:t>
            </a:r>
          </a:p>
          <a:p>
            <a:pPr defTabSz="457189"/>
            <a:r>
              <a:rPr lang="en-US" sz="1400" b="1" dirty="0">
                <a:solidFill>
                  <a:srgbClr val="FF0000"/>
                </a:solidFill>
                <a:latin typeface="Times New Roman"/>
              </a:rPr>
              <a:t>				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57801" y="4495800"/>
            <a:ext cx="32613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u="sng" dirty="0">
                <a:solidFill>
                  <a:srgbClr val="67102F"/>
                </a:solidFill>
                <a:latin typeface="Times New Roman"/>
              </a:rPr>
              <a:t>Public Service Costs	</a:t>
            </a:r>
          </a:p>
          <a:p>
            <a:pPr defTabSz="457189"/>
            <a:r>
              <a:rPr lang="en-US" sz="1400" b="1" dirty="0">
                <a:solidFill>
                  <a:srgbClr val="67102F"/>
                </a:solidFill>
                <a:latin typeface="Times New Roman"/>
              </a:rPr>
              <a:t>County			$  2,810</a:t>
            </a:r>
          </a:p>
          <a:p>
            <a:pPr defTabSz="457189"/>
            <a:r>
              <a:rPr lang="en-US" sz="1400" b="1" dirty="0">
                <a:solidFill>
                  <a:srgbClr val="67102F"/>
                </a:solidFill>
                <a:latin typeface="Times New Roman"/>
              </a:rPr>
              <a:t>City/Town			$  3,070</a:t>
            </a:r>
          </a:p>
          <a:p>
            <a:pPr defTabSz="457189"/>
            <a:r>
              <a:rPr lang="en-US" sz="1400" b="1" dirty="0">
                <a:solidFill>
                  <a:srgbClr val="67102F"/>
                </a:solidFill>
                <a:latin typeface="Times New Roman"/>
              </a:rPr>
              <a:t>Special District		$  6,290</a:t>
            </a:r>
          </a:p>
          <a:p>
            <a:pPr defTabSz="457189"/>
            <a:r>
              <a:rPr lang="en-US" sz="1400" b="1" dirty="0">
                <a:solidFill>
                  <a:srgbClr val="67102F"/>
                </a:solidFill>
                <a:latin typeface="Times New Roman"/>
              </a:rPr>
              <a:t>K-12 Education		$  7,570</a:t>
            </a:r>
          </a:p>
          <a:p>
            <a:pPr defTabSz="457189"/>
            <a:r>
              <a:rPr lang="en-US" sz="1400" b="1" dirty="0">
                <a:solidFill>
                  <a:srgbClr val="67102F"/>
                </a:solidFill>
                <a:latin typeface="Times New Roman"/>
              </a:rPr>
              <a:t>State Services		$  7,810</a:t>
            </a:r>
          </a:p>
          <a:p>
            <a:pPr defTabSz="457189"/>
            <a:endParaRPr lang="en-US" sz="1400" b="1" dirty="0">
              <a:solidFill>
                <a:srgbClr val="67102F"/>
              </a:solidFill>
              <a:latin typeface="Times New Roman"/>
            </a:endParaRPr>
          </a:p>
          <a:p>
            <a:pPr defTabSz="457189"/>
            <a:r>
              <a:rPr lang="en-US" sz="1400" b="1" dirty="0">
                <a:solidFill>
                  <a:srgbClr val="3E101F"/>
                </a:solidFill>
                <a:latin typeface="Times New Roman"/>
              </a:rPr>
              <a:t>			</a:t>
            </a:r>
            <a:endParaRPr lang="en-US" sz="1400" b="1" dirty="0">
              <a:solidFill>
                <a:srgbClr val="FF0000"/>
              </a:solidFill>
              <a:latin typeface="Times New Roman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349405" y="1524000"/>
          <a:ext cx="4207669" cy="3017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4572001" y="1524001"/>
          <a:ext cx="4396179" cy="301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672" y="6095079"/>
            <a:ext cx="4800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900" b="1" dirty="0">
                <a:latin typeface="Times New Roman"/>
              </a:rPr>
              <a:t>Source: Department of Administration &amp; Information, Economic Analysis </a:t>
            </a:r>
            <a:r>
              <a:rPr lang="en-US" sz="1000" b="1" dirty="0">
                <a:latin typeface="Times New Roman"/>
              </a:rPr>
              <a:t>Division 2022</a:t>
            </a:r>
          </a:p>
          <a:p>
            <a:pPr defTabSz="457189"/>
            <a:endParaRPr lang="en-US" sz="1000" b="1" dirty="0">
              <a:latin typeface="Times New Roman"/>
            </a:endParaRPr>
          </a:p>
          <a:p>
            <a:pPr defTabSz="457189"/>
            <a:endParaRPr lang="en-US" sz="900" b="1" dirty="0"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2526" y="5334001"/>
            <a:ext cx="97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2000" b="1" dirty="0">
                <a:solidFill>
                  <a:srgbClr val="FF0000"/>
                </a:solidFill>
                <a:latin typeface="Times New Roman"/>
              </a:rPr>
              <a:t>$ 3,990</a:t>
            </a:r>
            <a:endParaRPr lang="en-US" sz="2000" dirty="0">
              <a:solidFill>
                <a:srgbClr val="3E101F"/>
              </a:solidFill>
              <a:latin typeface="Times New Roman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429000" y="4876800"/>
            <a:ext cx="228600" cy="121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3E101F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7886700" y="4876800"/>
            <a:ext cx="114300" cy="990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srgbClr val="3E101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5926" y="5181600"/>
            <a:ext cx="1128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2000" b="1" dirty="0">
                <a:solidFill>
                  <a:srgbClr val="FF0000"/>
                </a:solidFill>
                <a:latin typeface="Times New Roman"/>
              </a:rPr>
              <a:t>$27,550</a:t>
            </a:r>
            <a:endParaRPr lang="en-US" sz="2000" dirty="0">
              <a:solidFill>
                <a:srgbClr val="3E101F"/>
              </a:solidFill>
              <a:latin typeface="Times New Roman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fld id="{6AD74D42-6381-BD40-9A4B-404B85C2F0A4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29200" y="6553201"/>
            <a:ext cx="2895600" cy="168275"/>
          </a:xfrm>
        </p:spPr>
        <p:txBody>
          <a:bodyPr/>
          <a:lstStyle/>
          <a:p>
            <a:r>
              <a:rPr lang="en-US" dirty="0"/>
              <a:t>Wyoming Taxpayers Association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685800" cy="168275"/>
          </a:xfrm>
        </p:spPr>
        <p:txBody>
          <a:bodyPr/>
          <a:lstStyle/>
          <a:p>
            <a:r>
              <a:rPr lang="en-US" dirty="0"/>
              <a:t>| Page  </a:t>
            </a:r>
            <a:fld id="{EDA4EA49-0405-024F-BF6E-43E30C18B5FA}" type="slidenum">
              <a:rPr lang="en-US" smtClean="0"/>
              <a:pPr/>
              <a:t>6</a:t>
            </a:fld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344A39-F6E8-4D6A-BE3D-85EFEE383578}"/>
              </a:ext>
            </a:extLst>
          </p:cNvPr>
          <p:cNvSpPr txBox="1"/>
          <p:nvPr/>
        </p:nvSpPr>
        <p:spPr>
          <a:xfrm>
            <a:off x="5174572" y="6070803"/>
            <a:ext cx="4800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000" b="1" dirty="0">
                <a:latin typeface="Times New Roman"/>
              </a:rPr>
              <a:t>NOTE: Excludes Federal Funds and Enterprise Revenues</a:t>
            </a:r>
            <a:endParaRPr lang="en-US" sz="1050" b="1" dirty="0">
              <a:latin typeface="Times New Roman"/>
            </a:endParaRPr>
          </a:p>
          <a:p>
            <a:pPr defTabSz="457189"/>
            <a:endParaRPr lang="en-US" sz="900" b="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8738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C37E-F515-E15E-0E53-172529A3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33400"/>
            <a:ext cx="7543800" cy="762000"/>
          </a:xfrm>
        </p:spPr>
        <p:txBody>
          <a:bodyPr>
            <a:normAutofit/>
          </a:bodyPr>
          <a:lstStyle/>
          <a:p>
            <a:r>
              <a:rPr lang="en-US" dirty="0"/>
              <a:t>Wyoming Property Tax 2023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67D99-28ED-3B9C-479D-F328D6E2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4D42-6381-BD40-9A4B-404B85C2F0A4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DD09D-9468-415C-FEAE-192090D4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Wyoming Taxpayers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E9BC8-AC90-9FE0-3AD9-92F6FD05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Page  </a:t>
            </a:r>
            <a:fld id="{EDA4EA49-0405-024F-BF6E-43E30C18B5FA}" type="slidenum">
              <a:rPr lang="en-US" smtClean="0"/>
              <a:pPr/>
              <a:t>7</a:t>
            </a:fld>
            <a:endParaRPr lang="en-US"/>
          </a:p>
          <a:p>
            <a:endParaRPr lang="en-US" dirty="0"/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7CC9C68-5A1F-233E-9C06-F49F65810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24936"/>
            <a:ext cx="6096000" cy="45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4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yo Tax Payers 2">
      <a:dk1>
        <a:srgbClr val="3E101F"/>
      </a:dk1>
      <a:lt1>
        <a:srgbClr val="FFF3CF"/>
      </a:lt1>
      <a:dk2>
        <a:srgbClr val="6A422D"/>
      </a:dk2>
      <a:lt2>
        <a:srgbClr val="FFFAD2"/>
      </a:lt2>
      <a:accent1>
        <a:srgbClr val="610C2B"/>
      </a:accent1>
      <a:accent2>
        <a:srgbClr val="983A42"/>
      </a:accent2>
      <a:accent3>
        <a:srgbClr val="4D6D94"/>
      </a:accent3>
      <a:accent4>
        <a:srgbClr val="6488A6"/>
      </a:accent4>
      <a:accent5>
        <a:srgbClr val="BF8668"/>
      </a:accent5>
      <a:accent6>
        <a:srgbClr val="855D5D"/>
      </a:accent6>
      <a:hlink>
        <a:srgbClr val="7791B8"/>
      </a:hlink>
      <a:folHlink>
        <a:srgbClr val="9F374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Wyo Tax Payers 2">
      <a:dk1>
        <a:srgbClr val="3E101F"/>
      </a:dk1>
      <a:lt1>
        <a:srgbClr val="FFF3CF"/>
      </a:lt1>
      <a:dk2>
        <a:srgbClr val="6A422D"/>
      </a:dk2>
      <a:lt2>
        <a:srgbClr val="FFFAD2"/>
      </a:lt2>
      <a:accent1>
        <a:srgbClr val="610C2B"/>
      </a:accent1>
      <a:accent2>
        <a:srgbClr val="983A42"/>
      </a:accent2>
      <a:accent3>
        <a:srgbClr val="4D6D94"/>
      </a:accent3>
      <a:accent4>
        <a:srgbClr val="6488A6"/>
      </a:accent4>
      <a:accent5>
        <a:srgbClr val="BF8668"/>
      </a:accent5>
      <a:accent6>
        <a:srgbClr val="855D5D"/>
      </a:accent6>
      <a:hlink>
        <a:srgbClr val="7791B8"/>
      </a:hlink>
      <a:folHlink>
        <a:srgbClr val="9F374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182969</TotalTime>
  <Words>911</Words>
  <Application>Microsoft Office PowerPoint</Application>
  <PresentationFormat>On-screen Show (4:3)</PresentationFormat>
  <Paragraphs>170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Office Theme</vt:lpstr>
      <vt:lpstr>2_Office Theme</vt:lpstr>
      <vt:lpstr> </vt:lpstr>
      <vt:lpstr>2023 Property Tax – How it is derived  </vt:lpstr>
      <vt:lpstr>2023 Property tax – How it is used</vt:lpstr>
      <vt:lpstr> </vt:lpstr>
      <vt:lpstr>PowerPoint Presentation</vt:lpstr>
      <vt:lpstr> </vt:lpstr>
      <vt:lpstr>Wyoming Property Tax 2023</vt:lpstr>
    </vt:vector>
  </TitlesOfParts>
  <Company>WH21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jordan dean</dc:creator>
  <cp:lastModifiedBy>Ashley Harpstreith</cp:lastModifiedBy>
  <cp:revision>962</cp:revision>
  <cp:lastPrinted>2023-08-30T17:13:30Z</cp:lastPrinted>
  <dcterms:created xsi:type="dcterms:W3CDTF">2012-05-08T01:37:31Z</dcterms:created>
  <dcterms:modified xsi:type="dcterms:W3CDTF">2023-10-30T21:40:43Z</dcterms:modified>
</cp:coreProperties>
</file>