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05" r:id="rId3"/>
    <p:sldId id="304" r:id="rId4"/>
    <p:sldId id="312" r:id="rId5"/>
    <p:sldId id="297" r:id="rId6"/>
    <p:sldId id="291" r:id="rId7"/>
    <p:sldId id="313" r:id="rId8"/>
    <p:sldId id="306" r:id="rId9"/>
    <p:sldId id="307" r:id="rId10"/>
    <p:sldId id="314" r:id="rId11"/>
    <p:sldId id="301" r:id="rId12"/>
    <p:sldId id="300" r:id="rId13"/>
    <p:sldId id="299" r:id="rId14"/>
    <p:sldId id="302" r:id="rId15"/>
    <p:sldId id="310" r:id="rId16"/>
    <p:sldId id="311" r:id="rId17"/>
    <p:sldId id="315" r:id="rId18"/>
    <p:sldId id="3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960000"/>
    <a:srgbClr val="3E0000"/>
    <a:srgbClr val="FF8181"/>
    <a:srgbClr val="FFD53D"/>
    <a:srgbClr val="163860"/>
    <a:srgbClr val="0094FF"/>
    <a:srgbClr val="017B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97"/>
    <p:restoredTop sz="94719"/>
  </p:normalViewPr>
  <p:slideViewPr>
    <p:cSldViewPr snapToGrid="0" snapToObjects="1">
      <p:cViewPr varScale="1">
        <p:scale>
          <a:sx n="68" d="100"/>
          <a:sy n="68" d="100"/>
        </p:scale>
        <p:origin x="10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axfoundation-my.sharepoint.com/personal/jmw_taxfoundation_org/Documents/Property%20Tax%20Paper%20Charts%20WYOM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redWalczak\Downloads\Prop%2013%20Exampl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Sheet2!$B$1</c:f>
              <c:strCache>
                <c:ptCount val="1"/>
                <c:pt idx="0">
                  <c:v>National</c:v>
                </c:pt>
              </c:strCache>
            </c:strRef>
          </c:tx>
          <c:spPr>
            <a:ln w="28575" cap="rnd">
              <a:solidFill>
                <a:schemeClr val="accent1"/>
              </a:solidFill>
              <a:round/>
            </a:ln>
            <a:effectLst/>
          </c:spPr>
          <c:marker>
            <c:symbol val="none"/>
          </c:marker>
          <c:cat>
            <c:numRef>
              <c:f>Sheet2!$A$2:$A$19</c:f>
              <c:numCache>
                <c:formatCode>yyyy\-mm\-dd</c:formatCode>
                <c:ptCount val="18"/>
                <c:pt idx="0">
                  <c:v>43831</c:v>
                </c:pt>
                <c:pt idx="1">
                  <c:v>43922</c:v>
                </c:pt>
                <c:pt idx="2">
                  <c:v>44013</c:v>
                </c:pt>
                <c:pt idx="3">
                  <c:v>44105</c:v>
                </c:pt>
                <c:pt idx="4">
                  <c:v>44197</c:v>
                </c:pt>
                <c:pt idx="5">
                  <c:v>44287</c:v>
                </c:pt>
                <c:pt idx="6">
                  <c:v>44378</c:v>
                </c:pt>
                <c:pt idx="7">
                  <c:v>44470</c:v>
                </c:pt>
                <c:pt idx="8">
                  <c:v>44562</c:v>
                </c:pt>
                <c:pt idx="9">
                  <c:v>44652</c:v>
                </c:pt>
                <c:pt idx="10">
                  <c:v>44743</c:v>
                </c:pt>
                <c:pt idx="11">
                  <c:v>44835</c:v>
                </c:pt>
                <c:pt idx="12">
                  <c:v>44927</c:v>
                </c:pt>
                <c:pt idx="13">
                  <c:v>45017</c:v>
                </c:pt>
                <c:pt idx="14">
                  <c:v>45108</c:v>
                </c:pt>
                <c:pt idx="15">
                  <c:v>45200</c:v>
                </c:pt>
                <c:pt idx="16">
                  <c:v>45292</c:v>
                </c:pt>
                <c:pt idx="17">
                  <c:v>45383</c:v>
                </c:pt>
              </c:numCache>
            </c:numRef>
          </c:cat>
          <c:val>
            <c:numRef>
              <c:f>Sheet2!$B$2:$B$19</c:f>
              <c:numCache>
                <c:formatCode>0%</c:formatCode>
                <c:ptCount val="18"/>
                <c:pt idx="0">
                  <c:v>0</c:v>
                </c:pt>
                <c:pt idx="1">
                  <c:v>3.3880016982487549E-2</c:v>
                </c:pt>
                <c:pt idx="2">
                  <c:v>4.5199630864408702E-2</c:v>
                </c:pt>
                <c:pt idx="3">
                  <c:v>7.643953081039756E-2</c:v>
                </c:pt>
                <c:pt idx="4">
                  <c:v>9.7884991503009333E-2</c:v>
                </c:pt>
                <c:pt idx="5">
                  <c:v>0.1415892722413914</c:v>
                </c:pt>
                <c:pt idx="6">
                  <c:v>0.18990203395155625</c:v>
                </c:pt>
                <c:pt idx="7">
                  <c:v>0.20668118740994723</c:v>
                </c:pt>
                <c:pt idx="8">
                  <c:v>0.21711571947139174</c:v>
                </c:pt>
                <c:pt idx="9">
                  <c:v>0.27326491515767715</c:v>
                </c:pt>
                <c:pt idx="10">
                  <c:v>0.26876232661529809</c:v>
                </c:pt>
                <c:pt idx="11">
                  <c:v>0.22213722304002204</c:v>
                </c:pt>
                <c:pt idx="12">
                  <c:v>0.18834013652528458</c:v>
                </c:pt>
                <c:pt idx="13">
                  <c:v>0.21345513076678091</c:v>
                </c:pt>
                <c:pt idx="14">
                  <c:v>0.24206380763085256</c:v>
                </c:pt>
                <c:pt idx="15">
                  <c:v>0.24055790223475593</c:v>
                </c:pt>
                <c:pt idx="16">
                  <c:v>0.22360402854407369</c:v>
                </c:pt>
                <c:pt idx="17">
                  <c:v>0.24879983266186567</c:v>
                </c:pt>
              </c:numCache>
            </c:numRef>
          </c:val>
          <c:smooth val="0"/>
          <c:extLst>
            <c:ext xmlns:c16="http://schemas.microsoft.com/office/drawing/2014/chart" uri="{C3380CC4-5D6E-409C-BE32-E72D297353CC}">
              <c16:uniqueId val="{00000000-BACC-4289-9941-96E75F534D3C}"/>
            </c:ext>
          </c:extLst>
        </c:ser>
        <c:ser>
          <c:idx val="1"/>
          <c:order val="1"/>
          <c:tx>
            <c:strRef>
              <c:f>Sheet2!$C$1</c:f>
              <c:strCache>
                <c:ptCount val="1"/>
                <c:pt idx="0">
                  <c:v>Wyoming</c:v>
                </c:pt>
              </c:strCache>
            </c:strRef>
          </c:tx>
          <c:spPr>
            <a:ln w="28575" cap="rnd">
              <a:solidFill>
                <a:schemeClr val="accent2"/>
              </a:solidFill>
              <a:round/>
            </a:ln>
            <a:effectLst/>
          </c:spPr>
          <c:marker>
            <c:symbol val="none"/>
          </c:marker>
          <c:cat>
            <c:numRef>
              <c:f>Sheet2!$A$2:$A$19</c:f>
              <c:numCache>
                <c:formatCode>yyyy\-mm\-dd</c:formatCode>
                <c:ptCount val="18"/>
                <c:pt idx="0">
                  <c:v>43831</c:v>
                </c:pt>
                <c:pt idx="1">
                  <c:v>43922</c:v>
                </c:pt>
                <c:pt idx="2">
                  <c:v>44013</c:v>
                </c:pt>
                <c:pt idx="3">
                  <c:v>44105</c:v>
                </c:pt>
                <c:pt idx="4">
                  <c:v>44197</c:v>
                </c:pt>
                <c:pt idx="5">
                  <c:v>44287</c:v>
                </c:pt>
                <c:pt idx="6">
                  <c:v>44378</c:v>
                </c:pt>
                <c:pt idx="7">
                  <c:v>44470</c:v>
                </c:pt>
                <c:pt idx="8">
                  <c:v>44562</c:v>
                </c:pt>
                <c:pt idx="9">
                  <c:v>44652</c:v>
                </c:pt>
                <c:pt idx="10">
                  <c:v>44743</c:v>
                </c:pt>
                <c:pt idx="11">
                  <c:v>44835</c:v>
                </c:pt>
                <c:pt idx="12">
                  <c:v>44927</c:v>
                </c:pt>
                <c:pt idx="13">
                  <c:v>45017</c:v>
                </c:pt>
                <c:pt idx="14">
                  <c:v>45108</c:v>
                </c:pt>
                <c:pt idx="15">
                  <c:v>45200</c:v>
                </c:pt>
                <c:pt idx="16">
                  <c:v>45292</c:v>
                </c:pt>
                <c:pt idx="17">
                  <c:v>45383</c:v>
                </c:pt>
              </c:numCache>
            </c:numRef>
          </c:cat>
          <c:val>
            <c:numRef>
              <c:f>Sheet2!$C$2:$C$19</c:f>
              <c:numCache>
                <c:formatCode>0%</c:formatCode>
                <c:ptCount val="18"/>
                <c:pt idx="0">
                  <c:v>0</c:v>
                </c:pt>
                <c:pt idx="1">
                  <c:v>1.6524515509235727E-2</c:v>
                </c:pt>
                <c:pt idx="2">
                  <c:v>2.1927462016278376E-2</c:v>
                </c:pt>
                <c:pt idx="3">
                  <c:v>3.7436524887868083E-2</c:v>
                </c:pt>
                <c:pt idx="4">
                  <c:v>4.4507848893413859E-2</c:v>
                </c:pt>
                <c:pt idx="5">
                  <c:v>6.8734523496969846E-2</c:v>
                </c:pt>
                <c:pt idx="6">
                  <c:v>0.11340629313287942</c:v>
                </c:pt>
                <c:pt idx="7">
                  <c:v>0.13325060668985511</c:v>
                </c:pt>
                <c:pt idx="8">
                  <c:v>0.13755370802605138</c:v>
                </c:pt>
                <c:pt idx="9">
                  <c:v>0.17509961380348127</c:v>
                </c:pt>
                <c:pt idx="10">
                  <c:v>0.1775336227634865</c:v>
                </c:pt>
                <c:pt idx="11">
                  <c:v>0.1633234140819082</c:v>
                </c:pt>
                <c:pt idx="12">
                  <c:v>0.15287031893842085</c:v>
                </c:pt>
                <c:pt idx="13">
                  <c:v>0.16170766750503351</c:v>
                </c:pt>
                <c:pt idx="14">
                  <c:v>0.19429498883649132</c:v>
                </c:pt>
                <c:pt idx="15">
                  <c:v>0.16237221614789199</c:v>
                </c:pt>
                <c:pt idx="16">
                  <c:v>0.17521683035771018</c:v>
                </c:pt>
                <c:pt idx="17">
                  <c:v>0.19599019074215773</c:v>
                </c:pt>
              </c:numCache>
            </c:numRef>
          </c:val>
          <c:smooth val="0"/>
          <c:extLst>
            <c:ext xmlns:c16="http://schemas.microsoft.com/office/drawing/2014/chart" uri="{C3380CC4-5D6E-409C-BE32-E72D297353CC}">
              <c16:uniqueId val="{00000001-BACC-4289-9941-96E75F534D3C}"/>
            </c:ext>
          </c:extLst>
        </c:ser>
        <c:dLbls>
          <c:showLegendKey val="0"/>
          <c:showVal val="0"/>
          <c:showCatName val="0"/>
          <c:showSerName val="0"/>
          <c:showPercent val="0"/>
          <c:showBubbleSize val="0"/>
        </c:dLbls>
        <c:smooth val="0"/>
        <c:axId val="1038447519"/>
        <c:axId val="1038443679"/>
      </c:lineChart>
      <c:dateAx>
        <c:axId val="1038447519"/>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8443679"/>
        <c:crosses val="autoZero"/>
        <c:auto val="1"/>
        <c:lblOffset val="100"/>
        <c:baseTimeUnit val="months"/>
      </c:dateAx>
      <c:valAx>
        <c:axId val="1038443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8447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'[Property Tax Paper Charts WYOMING.xlsx]Figure 2'!$B$1</c:f>
              <c:strCache>
                <c:ptCount val="1"/>
                <c:pt idx="0">
                  <c:v>Current Property Tax</c:v>
                </c:pt>
              </c:strCache>
            </c:strRef>
          </c:tx>
          <c:spPr>
            <a:ln w="22225" cap="rnd" cmpd="sng" algn="ctr">
              <a:solidFill>
                <a:schemeClr val="accent1"/>
              </a:solidFill>
              <a:round/>
            </a:ln>
            <a:effectLst/>
          </c:spPr>
          <c:marker>
            <c:symbol val="none"/>
          </c:marker>
          <c:cat>
            <c:numRef>
              <c:f>'[Property Tax Paper Charts WYOMING.xlsx]Figure 2'!$A$2:$A$50</c:f>
              <c:numCache>
                <c:formatCode>General</c:formatCode>
                <c:ptCount val="49"/>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pt idx="45">
                  <c:v>2020</c:v>
                </c:pt>
                <c:pt idx="46">
                  <c:v>2021</c:v>
                </c:pt>
                <c:pt idx="47">
                  <c:v>2022</c:v>
                </c:pt>
                <c:pt idx="48">
                  <c:v>2023</c:v>
                </c:pt>
              </c:numCache>
            </c:numRef>
          </c:cat>
          <c:val>
            <c:numRef>
              <c:f>'[Property Tax Paper Charts WYOMING.xlsx]Figure 2'!$B$2:$B$50</c:f>
              <c:numCache>
                <c:formatCode>"$"#,##0</c:formatCode>
                <c:ptCount val="49"/>
                <c:pt idx="0">
                  <c:v>450.69296375266532</c:v>
                </c:pt>
                <c:pt idx="1">
                  <c:v>545.3091684434969</c:v>
                </c:pt>
                <c:pt idx="2">
                  <c:v>670.84221748400864</c:v>
                </c:pt>
                <c:pt idx="3">
                  <c:v>804.90405117270791</c:v>
                </c:pt>
                <c:pt idx="4">
                  <c:v>950.69296375266538</c:v>
                </c:pt>
                <c:pt idx="5">
                  <c:v>1115.6716417910447</c:v>
                </c:pt>
                <c:pt idx="6">
                  <c:v>1206.2899786780383</c:v>
                </c:pt>
                <c:pt idx="7">
                  <c:v>1066.8976545842218</c:v>
                </c:pt>
                <c:pt idx="8">
                  <c:v>1265.991471215352</c:v>
                </c:pt>
                <c:pt idx="9">
                  <c:v>1305.9701492537315</c:v>
                </c:pt>
                <c:pt idx="10">
                  <c:v>1379.5309168443493</c:v>
                </c:pt>
                <c:pt idx="11">
                  <c:v>1477.3454157782519</c:v>
                </c:pt>
                <c:pt idx="12">
                  <c:v>1639.9253731343288</c:v>
                </c:pt>
                <c:pt idx="13">
                  <c:v>1996.80170575693</c:v>
                </c:pt>
                <c:pt idx="14">
                  <c:v>2500.5330490405117</c:v>
                </c:pt>
                <c:pt idx="15">
                  <c:v>2622.0682302771852</c:v>
                </c:pt>
                <c:pt idx="16">
                  <c:v>2570.6289978678037</c:v>
                </c:pt>
                <c:pt idx="17">
                  <c:v>2514.9253731343283</c:v>
                </c:pt>
                <c:pt idx="18">
                  <c:v>2332.0895522388059</c:v>
                </c:pt>
                <c:pt idx="19">
                  <c:v>2195.0959488272924</c:v>
                </c:pt>
                <c:pt idx="20">
                  <c:v>2095.4157782515995</c:v>
                </c:pt>
                <c:pt idx="21">
                  <c:v>2075.9594882729211</c:v>
                </c:pt>
                <c:pt idx="22">
                  <c:v>2104.211087420043</c:v>
                </c:pt>
                <c:pt idx="23">
                  <c:v>2310.5010660980811</c:v>
                </c:pt>
                <c:pt idx="24">
                  <c:v>2447.7611940298511</c:v>
                </c:pt>
                <c:pt idx="25">
                  <c:v>2665.2452025586354</c:v>
                </c:pt>
                <c:pt idx="26">
                  <c:v>2923.2409381663119</c:v>
                </c:pt>
                <c:pt idx="27">
                  <c:v>3291.5778251599149</c:v>
                </c:pt>
                <c:pt idx="28">
                  <c:v>3695.8955223880598</c:v>
                </c:pt>
                <c:pt idx="29">
                  <c:v>4605.0106609808108</c:v>
                </c:pt>
                <c:pt idx="30">
                  <c:v>5849.4136460554364</c:v>
                </c:pt>
                <c:pt idx="31">
                  <c:v>6805.4371002132202</c:v>
                </c:pt>
                <c:pt idx="32">
                  <c:v>6765.7249466950962</c:v>
                </c:pt>
                <c:pt idx="33">
                  <c:v>5548.240938166311</c:v>
                </c:pt>
                <c:pt idx="34">
                  <c:v>4687.6332622601276</c:v>
                </c:pt>
                <c:pt idx="35">
                  <c:v>4646.3219616204697</c:v>
                </c:pt>
                <c:pt idx="36">
                  <c:v>4426.1727078891254</c:v>
                </c:pt>
                <c:pt idx="37">
                  <c:v>4404.5842217484005</c:v>
                </c:pt>
                <c:pt idx="38">
                  <c:v>4808.3688699360346</c:v>
                </c:pt>
                <c:pt idx="39">
                  <c:v>5448.2942430703624</c:v>
                </c:pt>
                <c:pt idx="40">
                  <c:v>5754.7974413646052</c:v>
                </c:pt>
                <c:pt idx="41">
                  <c:v>6190.0319829424307</c:v>
                </c:pt>
                <c:pt idx="42">
                  <c:v>6614.07249466951</c:v>
                </c:pt>
                <c:pt idx="43">
                  <c:v>7058.1023454157785</c:v>
                </c:pt>
                <c:pt idx="44">
                  <c:v>7304.6375266524519</c:v>
                </c:pt>
                <c:pt idx="45">
                  <c:v>7502.1321961620488</c:v>
                </c:pt>
                <c:pt idx="46">
                  <c:v>8365.9381663112999</c:v>
                </c:pt>
                <c:pt idx="47">
                  <c:v>9664.1791044776128</c:v>
                </c:pt>
                <c:pt idx="48">
                  <c:v>10000</c:v>
                </c:pt>
              </c:numCache>
            </c:numRef>
          </c:val>
          <c:smooth val="0"/>
          <c:extLst>
            <c:ext xmlns:c16="http://schemas.microsoft.com/office/drawing/2014/chart" uri="{C3380CC4-5D6E-409C-BE32-E72D297353CC}">
              <c16:uniqueId val="{00000000-F445-41F1-AFD5-674CBD79B9D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33203232"/>
        <c:axId val="133219072"/>
      </c:lineChart>
      <c:catAx>
        <c:axId val="13320323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3219072"/>
        <c:crosses val="autoZero"/>
        <c:auto val="1"/>
        <c:lblAlgn val="ctr"/>
        <c:lblOffset val="100"/>
        <c:noMultiLvlLbl val="0"/>
      </c:catAx>
      <c:valAx>
        <c:axId val="133219072"/>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3203232"/>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133203232"/>
        <c:axId val="133219072"/>
      </c:lineChart>
      <c:catAx>
        <c:axId val="13320323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3219072"/>
        <c:crosses val="autoZero"/>
        <c:auto val="1"/>
        <c:lblAlgn val="ctr"/>
        <c:lblOffset val="100"/>
        <c:noMultiLvlLbl val="0"/>
      </c:catAx>
      <c:valAx>
        <c:axId val="133219072"/>
        <c:scaling>
          <c:orientation val="minMax"/>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32032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A30F5-1BF9-407E-869D-C5A669118B03}"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6476C-2DF2-4EB7-BE70-B10A9EEA42F6}" type="slidenum">
              <a:rPr lang="en-US" smtClean="0"/>
              <a:t>‹#›</a:t>
            </a:fld>
            <a:endParaRPr lang="en-US" dirty="0"/>
          </a:p>
        </p:txBody>
      </p:sp>
    </p:spTree>
    <p:extLst>
      <p:ext uri="{BB962C8B-B14F-4D97-AF65-F5344CB8AC3E}">
        <p14:creationId xmlns:p14="http://schemas.microsoft.com/office/powerpoint/2010/main" val="117778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6476C-2DF2-4EB7-BE70-B10A9EEA42F6}" type="slidenum">
              <a:rPr lang="en-US" smtClean="0"/>
              <a:t>2</a:t>
            </a:fld>
            <a:endParaRPr lang="en-US" dirty="0"/>
          </a:p>
        </p:txBody>
      </p:sp>
    </p:spTree>
    <p:extLst>
      <p:ext uri="{BB962C8B-B14F-4D97-AF65-F5344CB8AC3E}">
        <p14:creationId xmlns:p14="http://schemas.microsoft.com/office/powerpoint/2010/main" val="36824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6476C-2DF2-4EB7-BE70-B10A9EEA42F6}" type="slidenum">
              <a:rPr lang="en-US" smtClean="0"/>
              <a:t>3</a:t>
            </a:fld>
            <a:endParaRPr lang="en-US" dirty="0"/>
          </a:p>
        </p:txBody>
      </p:sp>
    </p:spTree>
    <p:extLst>
      <p:ext uri="{BB962C8B-B14F-4D97-AF65-F5344CB8AC3E}">
        <p14:creationId xmlns:p14="http://schemas.microsoft.com/office/powerpoint/2010/main" val="366356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6476C-2DF2-4EB7-BE70-B10A9EEA42F6}" type="slidenum">
              <a:rPr lang="en-US" smtClean="0"/>
              <a:t>13</a:t>
            </a:fld>
            <a:endParaRPr lang="en-US" dirty="0"/>
          </a:p>
        </p:txBody>
      </p:sp>
    </p:spTree>
    <p:extLst>
      <p:ext uri="{BB962C8B-B14F-4D97-AF65-F5344CB8AC3E}">
        <p14:creationId xmlns:p14="http://schemas.microsoft.com/office/powerpoint/2010/main" val="4092293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6E95-3BEB-044D-BF85-E6910E154E8F}"/>
              </a:ext>
            </a:extLst>
          </p:cNvPr>
          <p:cNvSpPr>
            <a:spLocks noGrp="1"/>
          </p:cNvSpPr>
          <p:nvPr>
            <p:ph type="ctrTitle"/>
          </p:nvPr>
        </p:nvSpPr>
        <p:spPr>
          <a:xfrm>
            <a:off x="1524000" y="1557693"/>
            <a:ext cx="9144000" cy="1973223"/>
          </a:xfrm>
          <a:ln>
            <a:noFill/>
          </a:ln>
        </p:spPr>
        <p:txBody>
          <a:bodyPr anchor="b"/>
          <a:lstStyle>
            <a:lvl1pPr algn="ctr">
              <a:defRPr sz="6000" b="1" i="0">
                <a:solidFill>
                  <a:schemeClr val="bg1"/>
                </a:solidFill>
                <a:latin typeface="Newsreader ExtraBold" panose="02000000000000000000" pitchFamily="2" charset="77"/>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B64932-9E28-AF4B-A425-848F56C67880}"/>
              </a:ext>
            </a:extLst>
          </p:cNvPr>
          <p:cNvSpPr>
            <a:spLocks noGrp="1"/>
          </p:cNvSpPr>
          <p:nvPr>
            <p:ph type="subTitle" idx="1"/>
          </p:nvPr>
        </p:nvSpPr>
        <p:spPr>
          <a:xfrm>
            <a:off x="1524000" y="4323236"/>
            <a:ext cx="9144000" cy="136839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3" name="Straight Connector 12">
            <a:extLst>
              <a:ext uri="{FF2B5EF4-FFF2-40B4-BE49-F238E27FC236}">
                <a16:creationId xmlns:a16="http://schemas.microsoft.com/office/drawing/2014/main" id="{AE2DE438-4CEF-894C-A884-2A2193F0A5B4}"/>
              </a:ext>
            </a:extLst>
          </p:cNvPr>
          <p:cNvCxnSpPr/>
          <p:nvPr userDrawn="1"/>
        </p:nvCxnSpPr>
        <p:spPr>
          <a:xfrm>
            <a:off x="1524000" y="3892705"/>
            <a:ext cx="9144000" cy="0"/>
          </a:xfrm>
          <a:prstGeom prst="line">
            <a:avLst/>
          </a:prstGeom>
          <a:ln w="38100">
            <a:solidFill>
              <a:srgbClr val="FFD53D"/>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63CE6AED-9EB3-0F30-789E-93916819E9E9}"/>
              </a:ext>
            </a:extLst>
          </p:cNvPr>
          <p:cNvPicPr>
            <a:picLocks noChangeAspect="1"/>
          </p:cNvPicPr>
          <p:nvPr userDrawn="1"/>
        </p:nvPicPr>
        <p:blipFill>
          <a:blip r:embed="rId3"/>
          <a:stretch>
            <a:fillRect/>
          </a:stretch>
        </p:blipFill>
        <p:spPr>
          <a:xfrm>
            <a:off x="8274867" y="260110"/>
            <a:ext cx="3435789" cy="505263"/>
          </a:xfrm>
          <a:prstGeom prst="rect">
            <a:avLst/>
          </a:prstGeom>
        </p:spPr>
      </p:pic>
    </p:spTree>
    <p:extLst>
      <p:ext uri="{BB962C8B-B14F-4D97-AF65-F5344CB8AC3E}">
        <p14:creationId xmlns:p14="http://schemas.microsoft.com/office/powerpoint/2010/main" val="85727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F9F5-2F4C-CB43-8B6A-42EED322C39E}"/>
              </a:ext>
            </a:extLst>
          </p:cNvPr>
          <p:cNvSpPr>
            <a:spLocks noGrp="1"/>
          </p:cNvSpPr>
          <p:nvPr>
            <p:ph type="title"/>
          </p:nvPr>
        </p:nvSpPr>
        <p:spPr/>
        <p:txBody>
          <a:bodyPr/>
          <a:lstStyle>
            <a:lvl1pPr>
              <a:defRPr b="1" i="0" u="none">
                <a:solidFill>
                  <a:srgbClr val="163860"/>
                </a:solidFill>
                <a:latin typeface="Newsreader SemiBold" panose="02000000000000000000" pitchFamily="2" charset="77"/>
                <a:ea typeface="Lato" panose="020F0502020204030203" pitchFamily="34" charset="0"/>
                <a:cs typeface="Lato" panose="020F0502020204030203"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648508-1904-BC4B-987E-9A018C6E56F1}"/>
              </a:ext>
            </a:extLst>
          </p:cNvPr>
          <p:cNvSpPr>
            <a:spLocks noGrp="1"/>
          </p:cNvSpPr>
          <p:nvPr>
            <p:ph idx="1"/>
          </p:nvPr>
        </p:nvSpPr>
        <p:spPr/>
        <p:txBody>
          <a:bodyPr/>
          <a:lstStyle>
            <a:lvl1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a:defRPr>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AC57A9C0-C334-58DF-21FE-C1C5F866B504}"/>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349948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0EEB-C65D-E641-A07B-EED286E82751}"/>
              </a:ext>
            </a:extLst>
          </p:cNvPr>
          <p:cNvSpPr>
            <a:spLocks noGrp="1"/>
          </p:cNvSpPr>
          <p:nvPr>
            <p:ph type="title"/>
          </p:nvPr>
        </p:nvSpPr>
        <p:spPr>
          <a:xfrm>
            <a:off x="831850" y="1709738"/>
            <a:ext cx="10515600" cy="2852737"/>
          </a:xfrm>
        </p:spPr>
        <p:txBody>
          <a:bodyPr anchor="b"/>
          <a:lstStyle>
            <a:lvl1pPr>
              <a:defRPr sz="6000">
                <a:solidFill>
                  <a:srgbClr val="1638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613BCE-89AD-B04A-B5CB-578B993A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00FB2846-2DDB-C021-5A34-5E5685FD8D1B}"/>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4453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8BDE-07ED-824C-885A-958D5D2886ED}"/>
              </a:ext>
            </a:extLst>
          </p:cNvPr>
          <p:cNvSpPr>
            <a:spLocks noGrp="1"/>
          </p:cNvSpPr>
          <p:nvPr>
            <p:ph type="title"/>
          </p:nvPr>
        </p:nvSpPr>
        <p:spPr/>
        <p:txBody>
          <a:bodyPr/>
          <a:lstStyle>
            <a:lvl1pPr>
              <a:defRPr>
                <a:solidFill>
                  <a:srgbClr val="1638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A2B661-1416-FD4B-81E6-01B7FA87A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7A132-7A29-BA43-A39E-093E390BA6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91910-9418-B6FC-F342-95423E15BE2E}"/>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395835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47146-73E2-D84A-A412-DCACED73C0BC}"/>
              </a:ext>
            </a:extLst>
          </p:cNvPr>
          <p:cNvSpPr>
            <a:spLocks noGrp="1"/>
          </p:cNvSpPr>
          <p:nvPr>
            <p:ph type="title"/>
          </p:nvPr>
        </p:nvSpPr>
        <p:spPr>
          <a:xfrm>
            <a:off x="839788" y="365125"/>
            <a:ext cx="10515600" cy="1325563"/>
          </a:xfrm>
        </p:spPr>
        <p:txBody>
          <a:bodyPr/>
          <a:lstStyle>
            <a:lvl1pPr>
              <a:defRPr>
                <a:solidFill>
                  <a:srgbClr val="163860"/>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DEBEE7-AF8D-A84C-BED3-507278328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EFCD6-D909-CB41-9A44-ACE93801C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CF87D0-77F6-3742-9BF2-B42DA65D79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20680-283B-4847-A386-7209435334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00DCD6EE-AC94-CF26-337A-F5F16D66593B}"/>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7071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326A-E63E-004D-91F0-EB6D50378BAD}"/>
              </a:ext>
            </a:extLst>
          </p:cNvPr>
          <p:cNvSpPr>
            <a:spLocks noGrp="1"/>
          </p:cNvSpPr>
          <p:nvPr>
            <p:ph type="title"/>
          </p:nvPr>
        </p:nvSpPr>
        <p:spPr/>
        <p:txBody>
          <a:bodyPr/>
          <a:lstStyle>
            <a:lvl1pPr>
              <a:defRPr>
                <a:solidFill>
                  <a:srgbClr val="163860"/>
                </a:solidFill>
              </a:defRPr>
            </a:lvl1pPr>
          </a:lstStyle>
          <a:p>
            <a:r>
              <a:rPr lang="en-US"/>
              <a:t>Click to edit Master title style</a:t>
            </a:r>
            <a:endParaRPr lang="en-US" dirty="0"/>
          </a:p>
        </p:txBody>
      </p:sp>
      <p:sp>
        <p:nvSpPr>
          <p:cNvPr id="9" name="Table Placeholder 8">
            <a:extLst>
              <a:ext uri="{FF2B5EF4-FFF2-40B4-BE49-F238E27FC236}">
                <a16:creationId xmlns:a16="http://schemas.microsoft.com/office/drawing/2014/main" id="{C2393706-CFB9-9340-9E18-2543963AFE1A}"/>
              </a:ext>
            </a:extLst>
          </p:cNvPr>
          <p:cNvSpPr>
            <a:spLocks noGrp="1"/>
          </p:cNvSpPr>
          <p:nvPr>
            <p:ph type="tbl" sz="quarter" idx="10"/>
          </p:nvPr>
        </p:nvSpPr>
        <p:spPr>
          <a:xfrm>
            <a:off x="1231900" y="1954213"/>
            <a:ext cx="9269413" cy="3300412"/>
          </a:xfrm>
        </p:spPr>
        <p:txBody>
          <a:bodyPr/>
          <a:lstStyle>
            <a:lvl1pPr marL="0" indent="0">
              <a:buNone/>
              <a:defRPr/>
            </a:lvl1pPr>
          </a:lstStyle>
          <a:p>
            <a:r>
              <a:rPr lang="en-US" dirty="0"/>
              <a:t>Click icon to add table</a:t>
            </a:r>
          </a:p>
        </p:txBody>
      </p:sp>
      <p:sp>
        <p:nvSpPr>
          <p:cNvPr id="4" name="TextBox 3">
            <a:extLst>
              <a:ext uri="{FF2B5EF4-FFF2-40B4-BE49-F238E27FC236}">
                <a16:creationId xmlns:a16="http://schemas.microsoft.com/office/drawing/2014/main" id="{760FC9AE-1E89-1A07-7D5A-82DFDC7F7542}"/>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23887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A43C-2755-AE49-8480-338B84C47D3D}"/>
              </a:ext>
            </a:extLst>
          </p:cNvPr>
          <p:cNvSpPr>
            <a:spLocks noGrp="1"/>
          </p:cNvSpPr>
          <p:nvPr>
            <p:ph type="title"/>
          </p:nvPr>
        </p:nvSpPr>
        <p:spPr>
          <a:xfrm>
            <a:off x="839788" y="457200"/>
            <a:ext cx="3932237" cy="1600200"/>
          </a:xfrm>
        </p:spPr>
        <p:txBody>
          <a:bodyPr anchor="b"/>
          <a:lstStyle>
            <a:lvl1pPr>
              <a:defRPr sz="3200">
                <a:solidFill>
                  <a:srgbClr val="1638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F0D6B8-6C55-534D-B1FC-F1F3396B11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10B8E4-9437-AB48-9216-CF89E6151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Box 5">
            <a:extLst>
              <a:ext uri="{FF2B5EF4-FFF2-40B4-BE49-F238E27FC236}">
                <a16:creationId xmlns:a16="http://schemas.microsoft.com/office/drawing/2014/main" id="{D7202266-44EF-E6D9-4C8F-2288B496002A}"/>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88558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AF64-6BAC-0748-AFCD-3963128CD779}"/>
              </a:ext>
            </a:extLst>
          </p:cNvPr>
          <p:cNvSpPr>
            <a:spLocks noGrp="1"/>
          </p:cNvSpPr>
          <p:nvPr>
            <p:ph type="title"/>
          </p:nvPr>
        </p:nvSpPr>
        <p:spPr>
          <a:xfrm>
            <a:off x="839788" y="457200"/>
            <a:ext cx="3932237" cy="1600200"/>
          </a:xfrm>
        </p:spPr>
        <p:txBody>
          <a:bodyPr anchor="b"/>
          <a:lstStyle>
            <a:lvl1pPr>
              <a:defRPr sz="3200">
                <a:solidFill>
                  <a:srgbClr val="163860"/>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3D06D-5E40-2E47-BA60-B2F9401403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D968CA2-7429-5A4D-9362-51A2CBA07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extBox 5">
            <a:extLst>
              <a:ext uri="{FF2B5EF4-FFF2-40B4-BE49-F238E27FC236}">
                <a16:creationId xmlns:a16="http://schemas.microsoft.com/office/drawing/2014/main" id="{58E1CAAC-6931-0992-386C-5C8398E05783}"/>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26118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6184-739C-CE47-97A5-205BF0F10E44}"/>
              </a:ext>
            </a:extLst>
          </p:cNvPr>
          <p:cNvSpPr>
            <a:spLocks noGrp="1"/>
          </p:cNvSpPr>
          <p:nvPr>
            <p:ph type="title"/>
          </p:nvPr>
        </p:nvSpPr>
        <p:spPr/>
        <p:txBody>
          <a:bodyPr/>
          <a:lstStyle>
            <a:lvl1pPr>
              <a:defRPr>
                <a:solidFill>
                  <a:srgbClr val="163860"/>
                </a:solidFill>
              </a:defRPr>
            </a:lvl1pPr>
          </a:lstStyle>
          <a:p>
            <a:r>
              <a:rPr lang="en-US"/>
              <a:t>Click to edit Master title style</a:t>
            </a:r>
            <a:endParaRPr lang="en-US" dirty="0"/>
          </a:p>
        </p:txBody>
      </p:sp>
      <p:sp>
        <p:nvSpPr>
          <p:cNvPr id="3" name="TextBox 2">
            <a:extLst>
              <a:ext uri="{FF2B5EF4-FFF2-40B4-BE49-F238E27FC236}">
                <a16:creationId xmlns:a16="http://schemas.microsoft.com/office/drawing/2014/main" id="{55CCE020-A2CB-3AF3-71C6-CFB093C4E237}"/>
              </a:ext>
            </a:extLst>
          </p:cNvPr>
          <p:cNvSpPr txBox="1"/>
          <p:nvPr userDrawn="1"/>
        </p:nvSpPr>
        <p:spPr>
          <a:xfrm>
            <a:off x="8751683" y="6179463"/>
            <a:ext cx="2602117" cy="369332"/>
          </a:xfrm>
          <a:prstGeom prst="rect">
            <a:avLst/>
          </a:prstGeom>
          <a:noFill/>
        </p:spPr>
        <p:txBody>
          <a:bodyPr wrap="square" lIns="0" rIns="0" rtlCol="0">
            <a:spAutoFit/>
          </a:bodyPr>
          <a:lstStyle/>
          <a:p>
            <a:pPr algn="r"/>
            <a:r>
              <a:rPr lang="en-US" dirty="0">
                <a:latin typeface="Lato" panose="020F0502020204030203" pitchFamily="34" charset="0"/>
                <a:ea typeface="Lato" panose="020F0502020204030203" pitchFamily="34" charset="0"/>
                <a:cs typeface="Lato" panose="020F0502020204030203" pitchFamily="34" charset="0"/>
              </a:rPr>
              <a:t>TAX FOUNDATION</a:t>
            </a:r>
          </a:p>
        </p:txBody>
      </p:sp>
    </p:spTree>
    <p:extLst>
      <p:ext uri="{BB962C8B-B14F-4D97-AF65-F5344CB8AC3E}">
        <p14:creationId xmlns:p14="http://schemas.microsoft.com/office/powerpoint/2010/main" val="119660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745EB-55C9-DE4A-9784-29B879DEA9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5D0196A-31C8-3345-951D-613AA253E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2097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Lst>
  <p:txStyles>
    <p:titleStyle>
      <a:lvl1pPr algn="l" defTabSz="914400" rtl="0" eaLnBrk="1" latinLnBrk="0" hangingPunct="1">
        <a:lnSpc>
          <a:spcPct val="90000"/>
        </a:lnSpc>
        <a:spcBef>
          <a:spcPct val="0"/>
        </a:spcBef>
        <a:buNone/>
        <a:defRPr sz="4400" b="1" i="0" kern="1200">
          <a:solidFill>
            <a:srgbClr val="163860"/>
          </a:solidFill>
          <a:latin typeface="Newsreader SemiBold" panose="02000000000000000000" pitchFamily="2" charset="77"/>
          <a:ea typeface="Lato" panose="020F0502020204030203" pitchFamily="34" charset="0"/>
          <a:cs typeface="Lato"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51BA-528C-0640-81FA-016FD2552E9D}"/>
              </a:ext>
            </a:extLst>
          </p:cNvPr>
          <p:cNvSpPr>
            <a:spLocks noGrp="1"/>
          </p:cNvSpPr>
          <p:nvPr>
            <p:ph type="ctrTitle"/>
          </p:nvPr>
        </p:nvSpPr>
        <p:spPr>
          <a:xfrm>
            <a:off x="1524000" y="1557693"/>
            <a:ext cx="9144000" cy="1973223"/>
          </a:xfrm>
        </p:spPr>
        <p:txBody>
          <a:bodyPr>
            <a:normAutofit/>
          </a:bodyPr>
          <a:lstStyle/>
          <a:p>
            <a:r>
              <a:rPr lang="en-US" dirty="0">
                <a:latin typeface="Newsreader SemiBold" panose="02000000000000000000" pitchFamily="2" charset="77"/>
              </a:rPr>
              <a:t>The New Property</a:t>
            </a:r>
            <a:br>
              <a:rPr lang="en-US" dirty="0">
                <a:latin typeface="Newsreader SemiBold" panose="02000000000000000000" pitchFamily="2" charset="77"/>
              </a:rPr>
            </a:br>
            <a:r>
              <a:rPr lang="en-US" dirty="0">
                <a:latin typeface="Newsreader SemiBold" panose="02000000000000000000" pitchFamily="2" charset="77"/>
              </a:rPr>
              <a:t>Tax Revolt</a:t>
            </a:r>
          </a:p>
        </p:txBody>
      </p:sp>
      <p:sp>
        <p:nvSpPr>
          <p:cNvPr id="3" name="Subtitle 2">
            <a:extLst>
              <a:ext uri="{FF2B5EF4-FFF2-40B4-BE49-F238E27FC236}">
                <a16:creationId xmlns:a16="http://schemas.microsoft.com/office/drawing/2014/main" id="{301B51F5-499C-9B4F-BE14-52C288057B89}"/>
              </a:ext>
            </a:extLst>
          </p:cNvPr>
          <p:cNvSpPr>
            <a:spLocks noGrp="1"/>
          </p:cNvSpPr>
          <p:nvPr>
            <p:ph type="subTitle" idx="1"/>
          </p:nvPr>
        </p:nvSpPr>
        <p:spPr/>
        <p:txBody>
          <a:bodyPr>
            <a:normAutofit/>
          </a:bodyPr>
          <a:lstStyle/>
          <a:p>
            <a:r>
              <a:rPr lang="en-US" dirty="0">
                <a:latin typeface="Newsreader SemiBold" panose="02000000000000000000" pitchFamily="2" charset="77"/>
              </a:rPr>
              <a:t>Jared Walczak, Tax Foundation</a:t>
            </a:r>
            <a:br>
              <a:rPr lang="en-US" dirty="0">
                <a:latin typeface="Newsreader SemiBold" panose="02000000000000000000" pitchFamily="2" charset="77"/>
              </a:rPr>
            </a:br>
            <a:r>
              <a:rPr lang="en-US" b="1" dirty="0">
                <a:solidFill>
                  <a:schemeClr val="accent4">
                    <a:lumMod val="60000"/>
                    <a:lumOff val="40000"/>
                  </a:schemeClr>
                </a:solidFill>
                <a:latin typeface="Newsreader SemiBold" panose="02000000000000000000" pitchFamily="2" charset="77"/>
              </a:rPr>
              <a:t>jmw@taxfoundation.org</a:t>
            </a:r>
            <a:endParaRPr lang="en-US" dirty="0"/>
          </a:p>
        </p:txBody>
      </p:sp>
    </p:spTree>
    <p:extLst>
      <p:ext uri="{BB962C8B-B14F-4D97-AF65-F5344CB8AC3E}">
        <p14:creationId xmlns:p14="http://schemas.microsoft.com/office/powerpoint/2010/main" val="771466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18255"/>
            <a:ext cx="12191999" cy="1325563"/>
          </a:xfrm>
        </p:spPr>
        <p:txBody>
          <a:bodyPr anchor="ctr">
            <a:normAutofit/>
          </a:bodyPr>
          <a:lstStyle/>
          <a:p>
            <a:pPr algn="ctr"/>
            <a:r>
              <a:rPr lang="en-US" dirty="0"/>
              <a:t>Conceptual Models of Property Tax</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1192962" y="1237457"/>
            <a:ext cx="9806073" cy="5415214"/>
          </a:xfrm>
        </p:spPr>
        <p:txBody>
          <a:bodyPr>
            <a:normAutofit/>
          </a:bodyPr>
          <a:lstStyle/>
          <a:p>
            <a:pPr marL="0" indent="0" algn="ctr">
              <a:buNone/>
            </a:pPr>
            <a:endParaRPr lang="en-US" sz="3500" dirty="0"/>
          </a:p>
          <a:p>
            <a:pPr marL="0" indent="0" algn="ctr">
              <a:buNone/>
            </a:pPr>
            <a:r>
              <a:rPr lang="en-US" sz="3500" b="1" dirty="0"/>
              <a:t>Capital Tax View</a:t>
            </a:r>
            <a:br>
              <a:rPr lang="en-US" sz="3500" b="1" dirty="0"/>
            </a:br>
            <a:r>
              <a:rPr lang="en-US" sz="3500" dirty="0"/>
              <a:t>Tax on capital investment in property</a:t>
            </a:r>
            <a:br>
              <a:rPr lang="en-US" sz="3500" dirty="0"/>
            </a:br>
            <a:endParaRPr lang="en-US" sz="3500" dirty="0"/>
          </a:p>
          <a:p>
            <a:pPr marL="0" indent="0" algn="ctr">
              <a:buNone/>
            </a:pPr>
            <a:r>
              <a:rPr lang="en-US" sz="3500" b="1" dirty="0"/>
              <a:t>Benefit View</a:t>
            </a:r>
            <a:br>
              <a:rPr lang="en-US" sz="3500" b="1" dirty="0"/>
            </a:br>
            <a:r>
              <a:rPr lang="en-US" sz="3500" dirty="0"/>
              <a:t>Charge for benefits received by property</a:t>
            </a:r>
          </a:p>
        </p:txBody>
      </p:sp>
    </p:spTree>
    <p:extLst>
      <p:ext uri="{BB962C8B-B14F-4D97-AF65-F5344CB8AC3E}">
        <p14:creationId xmlns:p14="http://schemas.microsoft.com/office/powerpoint/2010/main" val="162289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1166726" y="1757892"/>
            <a:ext cx="5181600" cy="4351338"/>
          </a:xfrm>
        </p:spPr>
        <p:txBody>
          <a:bodyPr>
            <a:normAutofit/>
          </a:bodyPr>
          <a:lstStyle/>
          <a:p>
            <a:pPr marL="0" indent="0" algn="ctr">
              <a:buNone/>
            </a:pPr>
            <a:r>
              <a:rPr lang="en-US" sz="3200" b="1" dirty="0"/>
              <a:t>Overall Constraints</a:t>
            </a:r>
            <a:br>
              <a:rPr lang="en-US" b="1" dirty="0"/>
            </a:br>
            <a:endParaRPr lang="en-US" b="1" dirty="0"/>
          </a:p>
          <a:p>
            <a:pPr marL="0" indent="0" algn="ctr">
              <a:buNone/>
            </a:pPr>
            <a:r>
              <a:rPr lang="en-US" b="1" dirty="0">
                <a:solidFill>
                  <a:schemeClr val="accent6">
                    <a:lumMod val="75000"/>
                  </a:schemeClr>
                </a:solidFill>
              </a:rPr>
              <a:t>Levy Limits</a:t>
            </a:r>
          </a:p>
          <a:p>
            <a:pPr marL="0" indent="0" algn="ctr">
              <a:buNone/>
            </a:pPr>
            <a:r>
              <a:rPr lang="en-US" dirty="0"/>
              <a:t>Rate Limits</a:t>
            </a:r>
          </a:p>
          <a:p>
            <a:pPr marL="0" indent="0" algn="ctr">
              <a:buNone/>
            </a:pPr>
            <a:r>
              <a:rPr lang="en-US" b="1" dirty="0">
                <a:solidFill>
                  <a:srgbClr val="CC0000"/>
                </a:solidFill>
              </a:rPr>
              <a:t>Assessment Limits</a:t>
            </a:r>
          </a:p>
          <a:p>
            <a:pPr marL="0" indent="0" algn="ctr">
              <a:buNone/>
            </a:pPr>
            <a:r>
              <a:rPr lang="en-US" b="1" dirty="0">
                <a:solidFill>
                  <a:srgbClr val="960000"/>
                </a:solidFill>
              </a:rPr>
              <a:t>Full Repeal</a:t>
            </a:r>
          </a:p>
          <a:p>
            <a:pPr marL="0" indent="0">
              <a:buNone/>
            </a:pPr>
            <a:endParaRPr lang="en-US" dirty="0"/>
          </a:p>
        </p:txBody>
      </p:sp>
      <p:sp>
        <p:nvSpPr>
          <p:cNvPr id="4" name="Content Placeholder 2">
            <a:extLst>
              <a:ext uri="{FF2B5EF4-FFF2-40B4-BE49-F238E27FC236}">
                <a16:creationId xmlns:a16="http://schemas.microsoft.com/office/drawing/2014/main" id="{6D36589D-8279-F85D-FAD4-F77562B884B7}"/>
              </a:ext>
            </a:extLst>
          </p:cNvPr>
          <p:cNvSpPr txBox="1">
            <a:spLocks/>
          </p:cNvSpPr>
          <p:nvPr/>
        </p:nvSpPr>
        <p:spPr>
          <a:xfrm>
            <a:off x="5772862" y="175789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Other Mechanisms</a:t>
            </a:r>
            <a:br>
              <a:rPr lang="en-US" b="1" dirty="0"/>
            </a:br>
            <a:endParaRPr lang="en-US" b="1" dirty="0"/>
          </a:p>
          <a:p>
            <a:pPr marL="0" indent="0" algn="ctr">
              <a:buNone/>
            </a:pPr>
            <a:r>
              <a:rPr lang="en-US" b="1" dirty="0">
                <a:solidFill>
                  <a:schemeClr val="accent6">
                    <a:lumMod val="75000"/>
                  </a:schemeClr>
                </a:solidFill>
              </a:rPr>
              <a:t>Circuit Breakers</a:t>
            </a:r>
          </a:p>
          <a:p>
            <a:pPr marL="0" indent="0" algn="ctr">
              <a:buNone/>
            </a:pPr>
            <a:r>
              <a:rPr lang="en-US" dirty="0"/>
              <a:t>Homestead Exemptions</a:t>
            </a:r>
          </a:p>
          <a:p>
            <a:pPr marL="0" indent="0" algn="ctr">
              <a:buNone/>
            </a:pPr>
            <a:r>
              <a:rPr lang="en-US" b="1" dirty="0">
                <a:solidFill>
                  <a:srgbClr val="CC0000"/>
                </a:solidFill>
              </a:rPr>
              <a:t>Tax Rebates or Swaps</a:t>
            </a:r>
            <a:endParaRPr lang="en-US" dirty="0"/>
          </a:p>
          <a:p>
            <a:pPr algn="ctr">
              <a:buFontTx/>
              <a:buChar char="-"/>
            </a:pPr>
            <a:endParaRPr lang="en-US" dirty="0"/>
          </a:p>
          <a:p>
            <a:pPr algn="ctr">
              <a:buFontTx/>
              <a:buChar char="-"/>
            </a:pPr>
            <a:endParaRPr lang="en-US" dirty="0"/>
          </a:p>
        </p:txBody>
      </p:sp>
      <p:sp>
        <p:nvSpPr>
          <p:cNvPr id="6" name="Title 5">
            <a:extLst>
              <a:ext uri="{FF2B5EF4-FFF2-40B4-BE49-F238E27FC236}">
                <a16:creationId xmlns:a16="http://schemas.microsoft.com/office/drawing/2014/main" id="{6F72B318-1573-0F87-BD6F-4D0F9E7F8FFB}"/>
              </a:ext>
            </a:extLst>
          </p:cNvPr>
          <p:cNvSpPr>
            <a:spLocks noGrp="1"/>
          </p:cNvSpPr>
          <p:nvPr>
            <p:ph type="title"/>
          </p:nvPr>
        </p:nvSpPr>
        <p:spPr>
          <a:xfrm>
            <a:off x="0" y="0"/>
            <a:ext cx="12192000" cy="1325563"/>
          </a:xfrm>
        </p:spPr>
        <p:txBody>
          <a:bodyPr/>
          <a:lstStyle/>
          <a:p>
            <a:pPr algn="ctr"/>
            <a:r>
              <a:rPr lang="en-US" dirty="0"/>
              <a:t>Property Tax Limitation Typology</a:t>
            </a:r>
          </a:p>
        </p:txBody>
      </p:sp>
    </p:spTree>
    <p:extLst>
      <p:ext uri="{BB962C8B-B14F-4D97-AF65-F5344CB8AC3E}">
        <p14:creationId xmlns:p14="http://schemas.microsoft.com/office/powerpoint/2010/main" val="400515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838200" y="365125"/>
            <a:ext cx="10515600" cy="1325563"/>
          </a:xfrm>
        </p:spPr>
        <p:txBody>
          <a:bodyPr anchor="ctr">
            <a:normAutofit/>
          </a:bodyPr>
          <a:lstStyle/>
          <a:p>
            <a:r>
              <a:rPr lang="en-US" dirty="0"/>
              <a:t>States with Assessment Limits</a:t>
            </a:r>
          </a:p>
        </p:txBody>
      </p:sp>
      <p:sp>
        <p:nvSpPr>
          <p:cNvPr id="5" name="Content Placeholder 4">
            <a:extLst>
              <a:ext uri="{FF2B5EF4-FFF2-40B4-BE49-F238E27FC236}">
                <a16:creationId xmlns:a16="http://schemas.microsoft.com/office/drawing/2014/main" id="{A97A44FD-C610-0ABB-59AB-4FC726DFCB21}"/>
              </a:ext>
            </a:extLst>
          </p:cNvPr>
          <p:cNvSpPr>
            <a:spLocks noGrp="1"/>
          </p:cNvSpPr>
          <p:nvPr>
            <p:ph sz="half" idx="1"/>
          </p:nvPr>
        </p:nvSpPr>
        <p:spPr>
          <a:xfrm>
            <a:off x="1214716" y="1637366"/>
            <a:ext cx="8668871" cy="4351338"/>
          </a:xfrm>
        </p:spPr>
        <p:txBody>
          <a:bodyPr numCol="2">
            <a:normAutofit fontScale="92500" lnSpcReduction="20000"/>
          </a:bodyPr>
          <a:lstStyle/>
          <a:p>
            <a:r>
              <a:rPr lang="en-US" dirty="0"/>
              <a:t>Arizona</a:t>
            </a:r>
          </a:p>
          <a:p>
            <a:r>
              <a:rPr lang="en-US" dirty="0"/>
              <a:t>Arkansas</a:t>
            </a:r>
          </a:p>
          <a:p>
            <a:r>
              <a:rPr lang="en-US" dirty="0"/>
              <a:t>California</a:t>
            </a:r>
          </a:p>
          <a:p>
            <a:r>
              <a:rPr lang="en-US" dirty="0"/>
              <a:t>Colorado</a:t>
            </a:r>
          </a:p>
          <a:p>
            <a:r>
              <a:rPr lang="en-US" dirty="0"/>
              <a:t>Connecticut</a:t>
            </a:r>
          </a:p>
          <a:p>
            <a:r>
              <a:rPr lang="en-US" dirty="0"/>
              <a:t>District of Columbia</a:t>
            </a:r>
          </a:p>
          <a:p>
            <a:r>
              <a:rPr lang="en-US" dirty="0"/>
              <a:t>Florida</a:t>
            </a:r>
          </a:p>
          <a:p>
            <a:r>
              <a:rPr lang="en-US" dirty="0"/>
              <a:t>Georgia</a:t>
            </a:r>
          </a:p>
          <a:p>
            <a:r>
              <a:rPr lang="en-US" dirty="0"/>
              <a:t>Hawaii</a:t>
            </a:r>
          </a:p>
          <a:p>
            <a:r>
              <a:rPr lang="en-US" dirty="0"/>
              <a:t>Iowa</a:t>
            </a:r>
          </a:p>
          <a:p>
            <a:r>
              <a:rPr lang="en-US" dirty="0"/>
              <a:t>Louisiana</a:t>
            </a:r>
          </a:p>
          <a:p>
            <a:r>
              <a:rPr lang="en-US" dirty="0"/>
              <a:t>Maryland</a:t>
            </a:r>
          </a:p>
          <a:p>
            <a:r>
              <a:rPr lang="en-US" dirty="0"/>
              <a:t>Michigan</a:t>
            </a:r>
          </a:p>
          <a:p>
            <a:r>
              <a:rPr lang="en-US" dirty="0"/>
              <a:t>New Mexico</a:t>
            </a:r>
          </a:p>
          <a:p>
            <a:r>
              <a:rPr lang="en-US" dirty="0"/>
              <a:t>New York</a:t>
            </a:r>
          </a:p>
          <a:p>
            <a:r>
              <a:rPr lang="en-US" dirty="0"/>
              <a:t>Oklahoma</a:t>
            </a:r>
          </a:p>
          <a:p>
            <a:r>
              <a:rPr lang="en-US" dirty="0"/>
              <a:t>Oregon</a:t>
            </a:r>
          </a:p>
          <a:p>
            <a:r>
              <a:rPr lang="en-US" dirty="0"/>
              <a:t>South Carolina</a:t>
            </a:r>
          </a:p>
          <a:p>
            <a:r>
              <a:rPr lang="en-US" dirty="0"/>
              <a:t>Texas</a:t>
            </a:r>
          </a:p>
        </p:txBody>
      </p:sp>
    </p:spTree>
    <p:extLst>
      <p:ext uri="{BB962C8B-B14F-4D97-AF65-F5344CB8AC3E}">
        <p14:creationId xmlns:p14="http://schemas.microsoft.com/office/powerpoint/2010/main" val="143231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9221"/>
            <a:ext cx="12192000" cy="1325563"/>
          </a:xfrm>
        </p:spPr>
        <p:txBody>
          <a:bodyPr anchor="ctr">
            <a:normAutofit/>
          </a:bodyPr>
          <a:lstStyle/>
          <a:p>
            <a:pPr algn="ctr"/>
            <a:r>
              <a:rPr lang="en-US" dirty="0"/>
              <a:t>The Effects of Assessment Limits</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679414" y="1174185"/>
            <a:ext cx="8858693" cy="774032"/>
          </a:xfrm>
        </p:spPr>
        <p:txBody>
          <a:bodyPr>
            <a:normAutofit/>
          </a:bodyPr>
          <a:lstStyle/>
          <a:p>
            <a:pPr marL="0" indent="0">
              <a:buNone/>
            </a:pPr>
            <a:r>
              <a:rPr lang="en-US" sz="2000" b="1" i="1" dirty="0"/>
              <a:t>Current Property Tax on an LA Home Worth $1M in 2023, By Acquisition Year</a:t>
            </a:r>
          </a:p>
        </p:txBody>
      </p:sp>
      <p:sp>
        <p:nvSpPr>
          <p:cNvPr id="9" name="TextBox 8">
            <a:extLst>
              <a:ext uri="{FF2B5EF4-FFF2-40B4-BE49-F238E27FC236}">
                <a16:creationId xmlns:a16="http://schemas.microsoft.com/office/drawing/2014/main" id="{1C0D6276-0C5D-9535-7B65-AD1F0306A3CB}"/>
              </a:ext>
            </a:extLst>
          </p:cNvPr>
          <p:cNvSpPr txBox="1"/>
          <p:nvPr/>
        </p:nvSpPr>
        <p:spPr>
          <a:xfrm>
            <a:off x="8914034" y="1774680"/>
            <a:ext cx="2869135" cy="4262705"/>
          </a:xfrm>
          <a:prstGeom prst="rect">
            <a:avLst/>
          </a:prstGeom>
          <a:noFill/>
        </p:spPr>
        <p:txBody>
          <a:bodyPr wrap="square" rtlCol="0">
            <a:spAutoFit/>
          </a:bodyPr>
          <a:lstStyle/>
          <a:p>
            <a:r>
              <a:rPr lang="en-US" dirty="0"/>
              <a:t>Annual Property Tax</a:t>
            </a:r>
            <a:br>
              <a:rPr lang="en-US" dirty="0"/>
            </a:br>
            <a:r>
              <a:rPr lang="en-US" dirty="0"/>
              <a:t>if acquired in…</a:t>
            </a:r>
          </a:p>
          <a:p>
            <a:endParaRPr lang="en-US" dirty="0"/>
          </a:p>
          <a:p>
            <a:r>
              <a:rPr lang="en-US" dirty="0"/>
              <a:t>1975: $451</a:t>
            </a:r>
          </a:p>
          <a:p>
            <a:r>
              <a:rPr lang="en-US" dirty="0"/>
              <a:t>1985: $1,380</a:t>
            </a:r>
          </a:p>
          <a:p>
            <a:r>
              <a:rPr lang="en-US" dirty="0"/>
              <a:t>1995: $2,095</a:t>
            </a:r>
          </a:p>
          <a:p>
            <a:r>
              <a:rPr lang="en-US" dirty="0"/>
              <a:t>2005: $5,849</a:t>
            </a:r>
          </a:p>
          <a:p>
            <a:r>
              <a:rPr lang="en-US" dirty="0"/>
              <a:t>2015: $5,755</a:t>
            </a:r>
          </a:p>
          <a:p>
            <a:r>
              <a:rPr lang="en-US" b="1" dirty="0"/>
              <a:t>2023: $10,000</a:t>
            </a:r>
          </a:p>
          <a:p>
            <a:endParaRPr lang="en-US" b="1" dirty="0"/>
          </a:p>
          <a:p>
            <a:pPr algn="just"/>
            <a:r>
              <a:rPr lang="en-US" sz="1300" dirty="0"/>
              <a:t>Sources: U.S. Federal Housing Finance Agency; State of California Department of Finance; Tax Foundation calculations. Uses All-Transactions House Price Index to set acquisition price by year and applies Prop 13 limitations (the lesser of CA CPI-U or 2%) for each year.</a:t>
            </a:r>
          </a:p>
        </p:txBody>
      </p:sp>
      <p:graphicFrame>
        <p:nvGraphicFramePr>
          <p:cNvPr id="4" name="Chart 3">
            <a:extLst>
              <a:ext uri="{FF2B5EF4-FFF2-40B4-BE49-F238E27FC236}">
                <a16:creationId xmlns:a16="http://schemas.microsoft.com/office/drawing/2014/main" id="{38751AEE-2793-449C-B9F9-4CFD0C50049F}"/>
              </a:ext>
            </a:extLst>
          </p:cNvPr>
          <p:cNvGraphicFramePr>
            <a:graphicFrameLocks/>
          </p:cNvGraphicFramePr>
          <p:nvPr>
            <p:extLst>
              <p:ext uri="{D42A27DB-BD31-4B8C-83A1-F6EECF244321}">
                <p14:modId xmlns:p14="http://schemas.microsoft.com/office/powerpoint/2010/main" val="2233436211"/>
              </p:ext>
            </p:extLst>
          </p:nvPr>
        </p:nvGraphicFramePr>
        <p:xfrm>
          <a:off x="783844" y="1623755"/>
          <a:ext cx="7998775" cy="4552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12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3745"/>
            <a:ext cx="12191999" cy="1325563"/>
          </a:xfrm>
        </p:spPr>
        <p:txBody>
          <a:bodyPr anchor="ctr">
            <a:normAutofit/>
          </a:bodyPr>
          <a:lstStyle/>
          <a:p>
            <a:pPr algn="ctr"/>
            <a:r>
              <a:rPr lang="en-US" dirty="0"/>
              <a:t>Assessment Limits and Housing</a:t>
            </a:r>
          </a:p>
        </p:txBody>
      </p:sp>
      <p:sp>
        <p:nvSpPr>
          <p:cNvPr id="5" name="Content Placeholder 4">
            <a:extLst>
              <a:ext uri="{FF2B5EF4-FFF2-40B4-BE49-F238E27FC236}">
                <a16:creationId xmlns:a16="http://schemas.microsoft.com/office/drawing/2014/main" id="{A97A44FD-C610-0ABB-59AB-4FC726DFCB21}"/>
              </a:ext>
            </a:extLst>
          </p:cNvPr>
          <p:cNvSpPr>
            <a:spLocks noGrp="1"/>
          </p:cNvSpPr>
          <p:nvPr>
            <p:ph sz="half" idx="1"/>
          </p:nvPr>
        </p:nvSpPr>
        <p:spPr>
          <a:xfrm>
            <a:off x="1026457" y="1333557"/>
            <a:ext cx="10139084" cy="4652695"/>
          </a:xfrm>
        </p:spPr>
        <p:txBody>
          <a:bodyPr numCol="1">
            <a:normAutofit fontScale="92500" lnSpcReduction="10000"/>
          </a:bodyPr>
          <a:lstStyle/>
          <a:p>
            <a:r>
              <a:rPr lang="en-US" dirty="0"/>
              <a:t>Shifts tax burdens onto newer (and younger) homeowners, making the tax cost of housing less affordable for those who may be the most income-restricted</a:t>
            </a:r>
          </a:p>
          <a:p>
            <a:pPr lvl="1"/>
            <a:r>
              <a:rPr lang="en-US" dirty="0"/>
              <a:t>Tax capitalization may be limited or uneven</a:t>
            </a:r>
          </a:p>
          <a:p>
            <a:pPr lvl="1"/>
            <a:r>
              <a:rPr lang="en-US" dirty="0"/>
              <a:t>May deter new construction much as impact fees do</a:t>
            </a:r>
            <a:br>
              <a:rPr lang="en-US" dirty="0"/>
            </a:br>
            <a:endParaRPr lang="en-US" dirty="0"/>
          </a:p>
          <a:p>
            <a:r>
              <a:rPr lang="en-US" dirty="0"/>
              <a:t>Creates lock-in effect that discourages relocation or renovation</a:t>
            </a:r>
          </a:p>
          <a:p>
            <a:pPr lvl="1"/>
            <a:r>
              <a:rPr lang="en-US" dirty="0"/>
              <a:t>Affects both downsizing and upsizing</a:t>
            </a:r>
          </a:p>
          <a:p>
            <a:pPr lvl="1"/>
            <a:r>
              <a:rPr lang="en-US" dirty="0"/>
              <a:t>If new construction is constrained by other factors (e.g., permitting or land use restrictions), or lots are limited, this creates incentives to build bigger—making it even more detrimental if older stock doesn’t recirculate</a:t>
            </a:r>
            <a:br>
              <a:rPr lang="en-US" dirty="0"/>
            </a:br>
            <a:r>
              <a:rPr lang="en-US" dirty="0"/>
              <a:t> </a:t>
            </a:r>
          </a:p>
          <a:p>
            <a:r>
              <a:rPr lang="en-US" dirty="0"/>
              <a:t>Can worsen housing affordability for first-time homebuyers</a:t>
            </a:r>
          </a:p>
        </p:txBody>
      </p:sp>
    </p:spTree>
    <p:extLst>
      <p:ext uri="{BB962C8B-B14F-4D97-AF65-F5344CB8AC3E}">
        <p14:creationId xmlns:p14="http://schemas.microsoft.com/office/powerpoint/2010/main" val="407287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838200" y="365125"/>
            <a:ext cx="10515600" cy="1325563"/>
          </a:xfrm>
        </p:spPr>
        <p:txBody>
          <a:bodyPr anchor="ctr">
            <a:normAutofit/>
          </a:bodyPr>
          <a:lstStyle/>
          <a:p>
            <a:r>
              <a:rPr lang="en-US" dirty="0"/>
              <a:t>Multiple Possible Effects</a:t>
            </a:r>
          </a:p>
        </p:txBody>
      </p:sp>
      <p:sp>
        <p:nvSpPr>
          <p:cNvPr id="5" name="Content Placeholder 4">
            <a:extLst>
              <a:ext uri="{FF2B5EF4-FFF2-40B4-BE49-F238E27FC236}">
                <a16:creationId xmlns:a16="http://schemas.microsoft.com/office/drawing/2014/main" id="{A97A44FD-C610-0ABB-59AB-4FC726DFCB21}"/>
              </a:ext>
            </a:extLst>
          </p:cNvPr>
          <p:cNvSpPr>
            <a:spLocks noGrp="1"/>
          </p:cNvSpPr>
          <p:nvPr>
            <p:ph sz="half" idx="1"/>
          </p:nvPr>
        </p:nvSpPr>
        <p:spPr>
          <a:xfrm>
            <a:off x="1214716" y="1637366"/>
            <a:ext cx="10139084" cy="4351338"/>
          </a:xfrm>
        </p:spPr>
        <p:txBody>
          <a:bodyPr numCol="1">
            <a:normAutofit lnSpcReduction="10000"/>
          </a:bodyPr>
          <a:lstStyle/>
          <a:p>
            <a:r>
              <a:rPr lang="en-US" dirty="0"/>
              <a:t>To the extent that property taxes are capitalized into home values, lower taxes (through</a:t>
            </a:r>
            <a:r>
              <a:rPr lang="en-US" i="1" dirty="0"/>
              <a:t> any</a:t>
            </a:r>
            <a:r>
              <a:rPr lang="en-US" dirty="0"/>
              <a:t> limits) may increase home acquisition prices, though long-run costs should still be lower</a:t>
            </a:r>
            <a:br>
              <a:rPr lang="en-US" dirty="0"/>
            </a:br>
            <a:endParaRPr lang="en-US" dirty="0"/>
          </a:p>
          <a:p>
            <a:r>
              <a:rPr lang="en-US" dirty="0"/>
              <a:t>However, not all limits will have the same effect, and an </a:t>
            </a:r>
            <a:r>
              <a:rPr lang="en-US" i="1" dirty="0"/>
              <a:t>overall </a:t>
            </a:r>
            <a:r>
              <a:rPr lang="en-US" dirty="0"/>
              <a:t>effect cannot tell us what the effect is on </a:t>
            </a:r>
            <a:r>
              <a:rPr lang="en-US" i="1" dirty="0"/>
              <a:t>new</a:t>
            </a:r>
            <a:r>
              <a:rPr lang="en-US" dirty="0"/>
              <a:t> properties or new market entrants</a:t>
            </a:r>
            <a:br>
              <a:rPr lang="en-US" dirty="0"/>
            </a:br>
            <a:endParaRPr lang="en-US" dirty="0"/>
          </a:p>
          <a:p>
            <a:r>
              <a:rPr lang="en-US" dirty="0"/>
              <a:t>To the extent that reduced tax collections also reduce service provision, this can also reduce home prices—though mileage may vary on whether this is a win for affordability</a:t>
            </a:r>
          </a:p>
        </p:txBody>
      </p:sp>
    </p:spTree>
    <p:extLst>
      <p:ext uri="{BB962C8B-B14F-4D97-AF65-F5344CB8AC3E}">
        <p14:creationId xmlns:p14="http://schemas.microsoft.com/office/powerpoint/2010/main" val="274789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838200" y="365125"/>
            <a:ext cx="10515600" cy="1325563"/>
          </a:xfrm>
        </p:spPr>
        <p:txBody>
          <a:bodyPr anchor="ctr">
            <a:normAutofit/>
          </a:bodyPr>
          <a:lstStyle/>
          <a:p>
            <a:r>
              <a:rPr lang="en-US" dirty="0"/>
              <a:t>Multiple Possible Effects</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838199" y="1272735"/>
            <a:ext cx="8858693" cy="774032"/>
          </a:xfrm>
        </p:spPr>
        <p:txBody>
          <a:bodyPr>
            <a:normAutofit/>
          </a:bodyPr>
          <a:lstStyle/>
          <a:p>
            <a:pPr marL="0" indent="0">
              <a:buNone/>
            </a:pPr>
            <a:r>
              <a:rPr lang="en-US" sz="2000" b="1" i="1" dirty="0"/>
              <a:t>Impact of Property Tax Limits on Home Value, Hoyt 2010</a:t>
            </a:r>
          </a:p>
        </p:txBody>
      </p:sp>
      <p:graphicFrame>
        <p:nvGraphicFramePr>
          <p:cNvPr id="8" name="Chart 7">
            <a:extLst>
              <a:ext uri="{FF2B5EF4-FFF2-40B4-BE49-F238E27FC236}">
                <a16:creationId xmlns:a16="http://schemas.microsoft.com/office/drawing/2014/main" id="{2D968BC6-6809-AE69-D272-5359D51971E7}"/>
              </a:ext>
            </a:extLst>
          </p:cNvPr>
          <p:cNvGraphicFramePr>
            <a:graphicFrameLocks/>
          </p:cNvGraphicFramePr>
          <p:nvPr/>
        </p:nvGraphicFramePr>
        <p:xfrm>
          <a:off x="1009901" y="1700412"/>
          <a:ext cx="7980785" cy="483179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1C0D6276-0C5D-9535-7B65-AD1F0306A3CB}"/>
              </a:ext>
            </a:extLst>
          </p:cNvPr>
          <p:cNvSpPr txBox="1"/>
          <p:nvPr/>
        </p:nvSpPr>
        <p:spPr>
          <a:xfrm>
            <a:off x="9072819" y="2668910"/>
            <a:ext cx="2869135" cy="2308324"/>
          </a:xfrm>
          <a:prstGeom prst="rect">
            <a:avLst/>
          </a:prstGeom>
          <a:noFill/>
        </p:spPr>
        <p:txBody>
          <a:bodyPr wrap="square" rtlCol="0">
            <a:spAutoFit/>
          </a:bodyPr>
          <a:lstStyle/>
          <a:p>
            <a:r>
              <a:rPr lang="en-US" b="1" dirty="0"/>
              <a:t>Effects on Home Prices:</a:t>
            </a:r>
          </a:p>
          <a:p>
            <a:br>
              <a:rPr lang="en-US" b="1" dirty="0"/>
            </a:br>
            <a:r>
              <a:rPr lang="en-US" u="sng" dirty="0"/>
              <a:t>Levy Limit</a:t>
            </a:r>
            <a:br>
              <a:rPr lang="en-US" dirty="0"/>
            </a:br>
            <a:r>
              <a:rPr lang="en-US" dirty="0"/>
              <a:t>+1.7%</a:t>
            </a:r>
            <a:br>
              <a:rPr lang="en-US" dirty="0"/>
            </a:br>
            <a:endParaRPr lang="en-US" dirty="0"/>
          </a:p>
          <a:p>
            <a:r>
              <a:rPr lang="en-US" u="sng" dirty="0"/>
              <a:t>Assessment Limit</a:t>
            </a:r>
            <a:br>
              <a:rPr lang="en-US" dirty="0"/>
            </a:br>
            <a:r>
              <a:rPr lang="en-US" dirty="0"/>
              <a:t>Negative but not</a:t>
            </a:r>
            <a:br>
              <a:rPr lang="en-US" dirty="0"/>
            </a:br>
            <a:r>
              <a:rPr lang="en-US" dirty="0"/>
              <a:t>statistically significant</a:t>
            </a:r>
          </a:p>
        </p:txBody>
      </p:sp>
      <p:pic>
        <p:nvPicPr>
          <p:cNvPr id="4" name="Picture 3" descr="A white rectangular object with black text&#10;&#10;Description automatically generated">
            <a:extLst>
              <a:ext uri="{FF2B5EF4-FFF2-40B4-BE49-F238E27FC236}">
                <a16:creationId xmlns:a16="http://schemas.microsoft.com/office/drawing/2014/main" id="{F7EA3B53-C670-273F-4E10-D09A027E5CA2}"/>
              </a:ext>
            </a:extLst>
          </p:cNvPr>
          <p:cNvPicPr>
            <a:picLocks noChangeAspect="1"/>
          </p:cNvPicPr>
          <p:nvPr/>
        </p:nvPicPr>
        <p:blipFill>
          <a:blip r:embed="rId3"/>
          <a:stretch>
            <a:fillRect/>
          </a:stretch>
        </p:blipFill>
        <p:spPr>
          <a:xfrm rot="5400000">
            <a:off x="2486902" y="159915"/>
            <a:ext cx="4343412" cy="7640821"/>
          </a:xfrm>
          <a:prstGeom prst="rect">
            <a:avLst/>
          </a:prstGeom>
        </p:spPr>
      </p:pic>
    </p:spTree>
    <p:extLst>
      <p:ext uri="{BB962C8B-B14F-4D97-AF65-F5344CB8AC3E}">
        <p14:creationId xmlns:p14="http://schemas.microsoft.com/office/powerpoint/2010/main" val="102912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1166726" y="1757892"/>
            <a:ext cx="5181600" cy="4351338"/>
          </a:xfrm>
        </p:spPr>
        <p:txBody>
          <a:bodyPr>
            <a:normAutofit/>
          </a:bodyPr>
          <a:lstStyle/>
          <a:p>
            <a:pPr marL="0" indent="0" algn="ctr">
              <a:buNone/>
            </a:pPr>
            <a:r>
              <a:rPr lang="en-US" sz="3200" b="1" dirty="0"/>
              <a:t>Overall Constraints</a:t>
            </a:r>
            <a:br>
              <a:rPr lang="en-US" b="1" dirty="0"/>
            </a:br>
            <a:endParaRPr lang="en-US" b="1" dirty="0"/>
          </a:p>
          <a:p>
            <a:pPr marL="0" indent="0" algn="ctr">
              <a:buNone/>
            </a:pPr>
            <a:r>
              <a:rPr lang="en-US" b="1" dirty="0">
                <a:solidFill>
                  <a:schemeClr val="accent6">
                    <a:lumMod val="75000"/>
                  </a:schemeClr>
                </a:solidFill>
              </a:rPr>
              <a:t>Levy Limits</a:t>
            </a:r>
          </a:p>
          <a:p>
            <a:pPr marL="0" indent="0" algn="ctr">
              <a:buNone/>
            </a:pPr>
            <a:r>
              <a:rPr lang="en-US" dirty="0"/>
              <a:t>Rate Limits</a:t>
            </a:r>
          </a:p>
          <a:p>
            <a:pPr marL="0" indent="0" algn="ctr">
              <a:buNone/>
            </a:pPr>
            <a:r>
              <a:rPr lang="en-US" b="1" dirty="0">
                <a:solidFill>
                  <a:srgbClr val="CC0000"/>
                </a:solidFill>
              </a:rPr>
              <a:t>Assessment Limits</a:t>
            </a:r>
          </a:p>
          <a:p>
            <a:pPr marL="0" indent="0" algn="ctr">
              <a:buNone/>
            </a:pPr>
            <a:r>
              <a:rPr lang="en-US" b="1" dirty="0">
                <a:solidFill>
                  <a:srgbClr val="960000"/>
                </a:solidFill>
              </a:rPr>
              <a:t>Full Repeal</a:t>
            </a:r>
          </a:p>
          <a:p>
            <a:pPr marL="0" indent="0">
              <a:buNone/>
            </a:pPr>
            <a:endParaRPr lang="en-US" dirty="0"/>
          </a:p>
        </p:txBody>
      </p:sp>
      <p:sp>
        <p:nvSpPr>
          <p:cNvPr id="4" name="Content Placeholder 2">
            <a:extLst>
              <a:ext uri="{FF2B5EF4-FFF2-40B4-BE49-F238E27FC236}">
                <a16:creationId xmlns:a16="http://schemas.microsoft.com/office/drawing/2014/main" id="{6D36589D-8279-F85D-FAD4-F77562B884B7}"/>
              </a:ext>
            </a:extLst>
          </p:cNvPr>
          <p:cNvSpPr txBox="1">
            <a:spLocks/>
          </p:cNvSpPr>
          <p:nvPr/>
        </p:nvSpPr>
        <p:spPr>
          <a:xfrm>
            <a:off x="5772862" y="1757892"/>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t>Other Mechanisms</a:t>
            </a:r>
            <a:br>
              <a:rPr lang="en-US" b="1" dirty="0"/>
            </a:br>
            <a:endParaRPr lang="en-US" b="1" dirty="0"/>
          </a:p>
          <a:p>
            <a:pPr marL="0" indent="0" algn="ctr">
              <a:buNone/>
            </a:pPr>
            <a:r>
              <a:rPr lang="en-US" b="1" dirty="0">
                <a:solidFill>
                  <a:schemeClr val="accent6">
                    <a:lumMod val="75000"/>
                  </a:schemeClr>
                </a:solidFill>
              </a:rPr>
              <a:t>Circuit Breakers</a:t>
            </a:r>
          </a:p>
          <a:p>
            <a:pPr marL="0" indent="0" algn="ctr">
              <a:buNone/>
            </a:pPr>
            <a:r>
              <a:rPr lang="en-US" dirty="0"/>
              <a:t>Homestead Exemptions</a:t>
            </a:r>
          </a:p>
          <a:p>
            <a:pPr marL="0" indent="0" algn="ctr">
              <a:buNone/>
            </a:pPr>
            <a:r>
              <a:rPr lang="en-US" b="1" dirty="0">
                <a:solidFill>
                  <a:srgbClr val="CC0000"/>
                </a:solidFill>
              </a:rPr>
              <a:t>Tax Rebates or Swaps</a:t>
            </a:r>
            <a:endParaRPr lang="en-US" dirty="0"/>
          </a:p>
          <a:p>
            <a:pPr algn="ctr">
              <a:buFontTx/>
              <a:buChar char="-"/>
            </a:pPr>
            <a:endParaRPr lang="en-US" dirty="0"/>
          </a:p>
          <a:p>
            <a:pPr algn="ctr">
              <a:buFontTx/>
              <a:buChar char="-"/>
            </a:pPr>
            <a:endParaRPr lang="en-US" dirty="0"/>
          </a:p>
        </p:txBody>
      </p:sp>
      <p:sp>
        <p:nvSpPr>
          <p:cNvPr id="6" name="Title 5">
            <a:extLst>
              <a:ext uri="{FF2B5EF4-FFF2-40B4-BE49-F238E27FC236}">
                <a16:creationId xmlns:a16="http://schemas.microsoft.com/office/drawing/2014/main" id="{6F72B318-1573-0F87-BD6F-4D0F9E7F8FFB}"/>
              </a:ext>
            </a:extLst>
          </p:cNvPr>
          <p:cNvSpPr>
            <a:spLocks noGrp="1"/>
          </p:cNvSpPr>
          <p:nvPr>
            <p:ph type="title"/>
          </p:nvPr>
        </p:nvSpPr>
        <p:spPr>
          <a:xfrm>
            <a:off x="0" y="0"/>
            <a:ext cx="12192000" cy="1325563"/>
          </a:xfrm>
        </p:spPr>
        <p:txBody>
          <a:bodyPr/>
          <a:lstStyle/>
          <a:p>
            <a:pPr algn="ctr"/>
            <a:r>
              <a:rPr lang="en-US" dirty="0"/>
              <a:t>Property Tax Limitation Typology, cont.</a:t>
            </a:r>
          </a:p>
        </p:txBody>
      </p:sp>
    </p:spTree>
    <p:extLst>
      <p:ext uri="{BB962C8B-B14F-4D97-AF65-F5344CB8AC3E}">
        <p14:creationId xmlns:p14="http://schemas.microsoft.com/office/powerpoint/2010/main" val="352858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51BA-528C-0640-81FA-016FD2552E9D}"/>
              </a:ext>
            </a:extLst>
          </p:cNvPr>
          <p:cNvSpPr>
            <a:spLocks noGrp="1"/>
          </p:cNvSpPr>
          <p:nvPr>
            <p:ph type="ctrTitle"/>
          </p:nvPr>
        </p:nvSpPr>
        <p:spPr>
          <a:xfrm>
            <a:off x="1524000" y="1557693"/>
            <a:ext cx="9144000" cy="1973223"/>
          </a:xfrm>
        </p:spPr>
        <p:txBody>
          <a:bodyPr>
            <a:normAutofit/>
          </a:bodyPr>
          <a:lstStyle/>
          <a:p>
            <a:r>
              <a:rPr lang="en-US" dirty="0">
                <a:latin typeface="Newsreader SemiBold" panose="02000000000000000000" pitchFamily="2" charset="77"/>
              </a:rPr>
              <a:t>Questions?</a:t>
            </a:r>
          </a:p>
        </p:txBody>
      </p:sp>
      <p:sp>
        <p:nvSpPr>
          <p:cNvPr id="3" name="Subtitle 2">
            <a:extLst>
              <a:ext uri="{FF2B5EF4-FFF2-40B4-BE49-F238E27FC236}">
                <a16:creationId xmlns:a16="http://schemas.microsoft.com/office/drawing/2014/main" id="{301B51F5-499C-9B4F-BE14-52C288057B89}"/>
              </a:ext>
            </a:extLst>
          </p:cNvPr>
          <p:cNvSpPr>
            <a:spLocks noGrp="1"/>
          </p:cNvSpPr>
          <p:nvPr>
            <p:ph type="subTitle" idx="1"/>
          </p:nvPr>
        </p:nvSpPr>
        <p:spPr/>
        <p:txBody>
          <a:bodyPr>
            <a:normAutofit/>
          </a:bodyPr>
          <a:lstStyle/>
          <a:p>
            <a:r>
              <a:rPr lang="en-US" dirty="0">
                <a:latin typeface="Newsreader SemiBold" panose="02000000000000000000" pitchFamily="2" charset="77"/>
              </a:rPr>
              <a:t>Jared Walczak, Tax Foundation</a:t>
            </a:r>
            <a:br>
              <a:rPr lang="en-US" dirty="0">
                <a:latin typeface="Newsreader SemiBold" panose="02000000000000000000" pitchFamily="2" charset="77"/>
              </a:rPr>
            </a:br>
            <a:r>
              <a:rPr lang="en-US" b="1" dirty="0">
                <a:solidFill>
                  <a:schemeClr val="accent4">
                    <a:lumMod val="60000"/>
                    <a:lumOff val="40000"/>
                  </a:schemeClr>
                </a:solidFill>
                <a:latin typeface="Newsreader SemiBold" panose="02000000000000000000" pitchFamily="2" charset="77"/>
              </a:rPr>
              <a:t>jmw@taxfoundation.org</a:t>
            </a:r>
            <a:endParaRPr lang="en-US" b="1" dirty="0">
              <a:solidFill>
                <a:schemeClr val="accent4">
                  <a:lumMod val="60000"/>
                  <a:lumOff val="40000"/>
                </a:schemeClr>
              </a:solidFill>
            </a:endParaRPr>
          </a:p>
        </p:txBody>
      </p:sp>
    </p:spTree>
    <p:extLst>
      <p:ext uri="{BB962C8B-B14F-4D97-AF65-F5344CB8AC3E}">
        <p14:creationId xmlns:p14="http://schemas.microsoft.com/office/powerpoint/2010/main" val="3169026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22225"/>
            <a:ext cx="12192000" cy="1325563"/>
          </a:xfrm>
        </p:spPr>
        <p:txBody>
          <a:bodyPr anchor="ctr">
            <a:normAutofit/>
          </a:bodyPr>
          <a:lstStyle/>
          <a:p>
            <a:pPr algn="ctr"/>
            <a:r>
              <a:rPr lang="en-US" dirty="0"/>
              <a:t>Homeowners’ Effective Rates</a:t>
            </a:r>
          </a:p>
        </p:txBody>
      </p:sp>
      <p:pic>
        <p:nvPicPr>
          <p:cNvPr id="4" name="Picture 3" descr="A map of the united states&#10;&#10;Description automatically generated">
            <a:extLst>
              <a:ext uri="{FF2B5EF4-FFF2-40B4-BE49-F238E27FC236}">
                <a16:creationId xmlns:a16="http://schemas.microsoft.com/office/drawing/2014/main" id="{6D46CD94-DAD3-4A0E-E8A1-72930506D06E}"/>
              </a:ext>
            </a:extLst>
          </p:cNvPr>
          <p:cNvPicPr>
            <a:picLocks noChangeAspect="1"/>
          </p:cNvPicPr>
          <p:nvPr/>
        </p:nvPicPr>
        <p:blipFill rotWithShape="1">
          <a:blip r:embed="rId3"/>
          <a:srcRect t="26176" b="19216"/>
          <a:stretch/>
        </p:blipFill>
        <p:spPr>
          <a:xfrm>
            <a:off x="321226" y="871633"/>
            <a:ext cx="9576605" cy="5887492"/>
          </a:xfrm>
          <a:prstGeom prst="rect">
            <a:avLst/>
          </a:prstGeom>
        </p:spPr>
      </p:pic>
    </p:spTree>
    <p:extLst>
      <p:ext uri="{BB962C8B-B14F-4D97-AF65-F5344CB8AC3E}">
        <p14:creationId xmlns:p14="http://schemas.microsoft.com/office/powerpoint/2010/main" val="154718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22225"/>
            <a:ext cx="12192000" cy="1325563"/>
          </a:xfrm>
        </p:spPr>
        <p:txBody>
          <a:bodyPr anchor="ctr">
            <a:normAutofit/>
          </a:bodyPr>
          <a:lstStyle/>
          <a:p>
            <a:pPr algn="ctr"/>
            <a:r>
              <a:rPr lang="en-US" dirty="0"/>
              <a:t>Assessed Values Rising Faster than Inflation</a:t>
            </a:r>
          </a:p>
        </p:txBody>
      </p:sp>
      <p:pic>
        <p:nvPicPr>
          <p:cNvPr id="7" name="Picture 6" descr="A graph of a graph with lines and a line graph&#10;&#10;Description automatically generated with medium confidence">
            <a:extLst>
              <a:ext uri="{FF2B5EF4-FFF2-40B4-BE49-F238E27FC236}">
                <a16:creationId xmlns:a16="http://schemas.microsoft.com/office/drawing/2014/main" id="{52068124-BCE5-8BE0-B5E9-EFC44E63F462}"/>
              </a:ext>
            </a:extLst>
          </p:cNvPr>
          <p:cNvPicPr>
            <a:picLocks noChangeAspect="1"/>
          </p:cNvPicPr>
          <p:nvPr/>
        </p:nvPicPr>
        <p:blipFill rotWithShape="1">
          <a:blip r:embed="rId3"/>
          <a:srcRect t="9902"/>
          <a:stretch/>
        </p:blipFill>
        <p:spPr>
          <a:xfrm>
            <a:off x="250046" y="1013083"/>
            <a:ext cx="10140794" cy="5614624"/>
          </a:xfrm>
          <a:prstGeom prst="rect">
            <a:avLst/>
          </a:prstGeom>
        </p:spPr>
      </p:pic>
      <p:sp>
        <p:nvSpPr>
          <p:cNvPr id="11" name="TextBox 10">
            <a:extLst>
              <a:ext uri="{FF2B5EF4-FFF2-40B4-BE49-F238E27FC236}">
                <a16:creationId xmlns:a16="http://schemas.microsoft.com/office/drawing/2014/main" id="{5785F9FC-0BFD-5F28-A8C4-02D54CE8782A}"/>
              </a:ext>
            </a:extLst>
          </p:cNvPr>
          <p:cNvSpPr txBox="1"/>
          <p:nvPr/>
        </p:nvSpPr>
        <p:spPr>
          <a:xfrm>
            <a:off x="9268111" y="1858319"/>
            <a:ext cx="2772401" cy="4078039"/>
          </a:xfrm>
          <a:prstGeom prst="rect">
            <a:avLst/>
          </a:prstGeom>
          <a:noFill/>
        </p:spPr>
        <p:txBody>
          <a:bodyPr wrap="square" rtlCol="0">
            <a:spAutoFit/>
          </a:bodyPr>
          <a:lstStyle/>
          <a:p>
            <a:r>
              <a:rPr lang="en-US" dirty="0"/>
              <a:t>Nationally, up:</a:t>
            </a:r>
            <a:br>
              <a:rPr lang="en-US" dirty="0"/>
            </a:br>
            <a:br>
              <a:rPr lang="en-US" dirty="0"/>
            </a:br>
            <a:r>
              <a:rPr lang="en-US" sz="2200" b="1" dirty="0">
                <a:solidFill>
                  <a:srgbClr val="FF8181"/>
                </a:solidFill>
              </a:rPr>
              <a:t>53.1% </a:t>
            </a:r>
            <a:r>
              <a:rPr lang="en-US" dirty="0"/>
              <a:t>in </a:t>
            </a:r>
            <a:r>
              <a:rPr lang="en-US" i="1" dirty="0"/>
              <a:t>nominal terms</a:t>
            </a:r>
            <a:br>
              <a:rPr lang="en-US" dirty="0"/>
            </a:br>
            <a:r>
              <a:rPr lang="en-US" sz="2200" b="1" dirty="0">
                <a:solidFill>
                  <a:srgbClr val="C00000"/>
                </a:solidFill>
              </a:rPr>
              <a:t>26.6% </a:t>
            </a:r>
            <a:r>
              <a:rPr lang="en-US" dirty="0"/>
              <a:t>in </a:t>
            </a:r>
            <a:r>
              <a:rPr lang="en-US" i="1" dirty="0"/>
              <a:t>real terms</a:t>
            </a:r>
            <a:endParaRPr lang="en-US" b="1" i="1" dirty="0"/>
          </a:p>
          <a:p>
            <a:br>
              <a:rPr lang="en-US" b="1" i="1" dirty="0"/>
            </a:br>
            <a:endParaRPr lang="en-US" b="1" i="1" dirty="0"/>
          </a:p>
          <a:p>
            <a:endParaRPr lang="en-US" sz="1300" b="1" i="1" dirty="0"/>
          </a:p>
          <a:p>
            <a:endParaRPr lang="en-US" sz="1300" b="1" i="1" dirty="0"/>
          </a:p>
          <a:p>
            <a:endParaRPr lang="en-US" sz="1300" b="1" i="1" dirty="0"/>
          </a:p>
          <a:p>
            <a:endParaRPr lang="en-US" sz="1300" b="1" i="1" dirty="0"/>
          </a:p>
          <a:p>
            <a:endParaRPr lang="en-US" sz="1300" b="1" i="1" dirty="0"/>
          </a:p>
          <a:p>
            <a:endParaRPr lang="en-US" sz="1300" b="1" i="1" dirty="0"/>
          </a:p>
          <a:p>
            <a:r>
              <a:rPr lang="en-US" sz="1300" dirty="0"/>
              <a:t>Start date January 2020. Personal income is adjusted for population growth. Sources: Census Bureau; Bureau of Economic Analysis; Case-Shiller Home Price Index.</a:t>
            </a:r>
          </a:p>
        </p:txBody>
      </p:sp>
    </p:spTree>
    <p:extLst>
      <p:ext uri="{BB962C8B-B14F-4D97-AF65-F5344CB8AC3E}">
        <p14:creationId xmlns:p14="http://schemas.microsoft.com/office/powerpoint/2010/main" val="402847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55ABA25-A503-14D0-4224-EE9FE0249F8D}"/>
              </a:ext>
            </a:extLst>
          </p:cNvPr>
          <p:cNvGraphicFramePr>
            <a:graphicFrameLocks/>
          </p:cNvGraphicFramePr>
          <p:nvPr>
            <p:extLst>
              <p:ext uri="{D42A27DB-BD31-4B8C-83A1-F6EECF244321}">
                <p14:modId xmlns:p14="http://schemas.microsoft.com/office/powerpoint/2010/main" val="2657473223"/>
              </p:ext>
            </p:extLst>
          </p:nvPr>
        </p:nvGraphicFramePr>
        <p:xfrm>
          <a:off x="635151" y="1241558"/>
          <a:ext cx="8256977" cy="52838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0E3C371-3A1F-53E0-384D-0B7A0687A07C}"/>
              </a:ext>
            </a:extLst>
          </p:cNvPr>
          <p:cNvSpPr txBox="1"/>
          <p:nvPr/>
        </p:nvSpPr>
        <p:spPr>
          <a:xfrm>
            <a:off x="9207881" y="1590035"/>
            <a:ext cx="2772401" cy="3677930"/>
          </a:xfrm>
          <a:prstGeom prst="rect">
            <a:avLst/>
          </a:prstGeom>
          <a:noFill/>
        </p:spPr>
        <p:txBody>
          <a:bodyPr wrap="square" rtlCol="0">
            <a:spAutoFit/>
          </a:bodyPr>
          <a:lstStyle/>
          <a:p>
            <a:r>
              <a:rPr lang="en-US" dirty="0"/>
              <a:t>In Wyoming:</a:t>
            </a:r>
            <a:br>
              <a:rPr lang="en-US" dirty="0"/>
            </a:br>
            <a:br>
              <a:rPr lang="en-US" dirty="0"/>
            </a:br>
            <a:r>
              <a:rPr lang="en-US" sz="2200" b="1" dirty="0">
                <a:solidFill>
                  <a:srgbClr val="FF8181"/>
                </a:solidFill>
              </a:rPr>
              <a:t>44.7% </a:t>
            </a:r>
            <a:r>
              <a:rPr lang="en-US" dirty="0"/>
              <a:t>in </a:t>
            </a:r>
            <a:r>
              <a:rPr lang="en-US" i="1" dirty="0"/>
              <a:t>nominal terms</a:t>
            </a:r>
            <a:br>
              <a:rPr lang="en-US" dirty="0"/>
            </a:br>
            <a:r>
              <a:rPr lang="en-US" sz="2200" b="1" dirty="0">
                <a:solidFill>
                  <a:srgbClr val="C00000"/>
                </a:solidFill>
              </a:rPr>
              <a:t>19.6% </a:t>
            </a:r>
            <a:r>
              <a:rPr lang="en-US" dirty="0"/>
              <a:t>in </a:t>
            </a:r>
            <a:r>
              <a:rPr lang="en-US" i="1" dirty="0"/>
              <a:t>real terms</a:t>
            </a:r>
            <a:endParaRPr lang="en-US" b="1" i="1" dirty="0"/>
          </a:p>
          <a:p>
            <a:br>
              <a:rPr lang="en-US" b="1" i="1" dirty="0"/>
            </a:br>
            <a:endParaRPr lang="en-US" b="1" i="1" dirty="0"/>
          </a:p>
          <a:p>
            <a:endParaRPr lang="en-US" sz="1300" b="1" i="1" dirty="0"/>
          </a:p>
          <a:p>
            <a:endParaRPr lang="en-US" sz="1300" b="1" i="1" dirty="0"/>
          </a:p>
          <a:p>
            <a:endParaRPr lang="en-US" sz="1300" b="1" i="1" dirty="0"/>
          </a:p>
          <a:p>
            <a:endParaRPr lang="en-US" sz="1300" b="1" i="1" dirty="0"/>
          </a:p>
          <a:p>
            <a:r>
              <a:rPr lang="en-US" sz="1300" dirty="0"/>
              <a:t>Start date January 2020. Personal income is adjusted for population growth. Sources: Census Bureau; Bureau of Economic Analysis; Case-Shiller Home Price Index.</a:t>
            </a:r>
          </a:p>
        </p:txBody>
      </p:sp>
      <p:sp>
        <p:nvSpPr>
          <p:cNvPr id="7" name="Title 1">
            <a:extLst>
              <a:ext uri="{FF2B5EF4-FFF2-40B4-BE49-F238E27FC236}">
                <a16:creationId xmlns:a16="http://schemas.microsoft.com/office/drawing/2014/main" id="{A60096DA-3D12-5A49-83AC-3BC63DDEA508}"/>
              </a:ext>
            </a:extLst>
          </p:cNvPr>
          <p:cNvSpPr>
            <a:spLocks noGrp="1"/>
          </p:cNvSpPr>
          <p:nvPr>
            <p:ph type="title"/>
          </p:nvPr>
        </p:nvSpPr>
        <p:spPr>
          <a:xfrm>
            <a:off x="0" y="22225"/>
            <a:ext cx="12192000" cy="1325563"/>
          </a:xfrm>
        </p:spPr>
        <p:txBody>
          <a:bodyPr anchor="ctr">
            <a:normAutofit/>
          </a:bodyPr>
          <a:lstStyle/>
          <a:p>
            <a:pPr algn="ctr"/>
            <a:r>
              <a:rPr lang="en-US" dirty="0"/>
              <a:t>Wyoming is Below National Averages</a:t>
            </a:r>
          </a:p>
        </p:txBody>
      </p:sp>
    </p:spTree>
    <p:extLst>
      <p:ext uri="{BB962C8B-B14F-4D97-AF65-F5344CB8AC3E}">
        <p14:creationId xmlns:p14="http://schemas.microsoft.com/office/powerpoint/2010/main" val="19406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47E4-7FF9-230A-06C1-5502F13B5B3F}"/>
              </a:ext>
            </a:extLst>
          </p:cNvPr>
          <p:cNvSpPr>
            <a:spLocks noGrp="1"/>
          </p:cNvSpPr>
          <p:nvPr>
            <p:ph type="title"/>
          </p:nvPr>
        </p:nvSpPr>
        <p:spPr>
          <a:xfrm>
            <a:off x="0" y="0"/>
            <a:ext cx="12192000" cy="1325563"/>
          </a:xfrm>
        </p:spPr>
        <p:txBody>
          <a:bodyPr/>
          <a:lstStyle/>
          <a:p>
            <a:pPr algn="ctr"/>
            <a:r>
              <a:rPr lang="en-US" dirty="0"/>
              <a:t>Property Tax Repeal Proposals in 2024</a:t>
            </a:r>
          </a:p>
        </p:txBody>
      </p:sp>
      <p:sp>
        <p:nvSpPr>
          <p:cNvPr id="3" name="Content Placeholder 2">
            <a:extLst>
              <a:ext uri="{FF2B5EF4-FFF2-40B4-BE49-F238E27FC236}">
                <a16:creationId xmlns:a16="http://schemas.microsoft.com/office/drawing/2014/main" id="{F3C116D0-EC35-82E4-8461-66A7141E5E23}"/>
              </a:ext>
            </a:extLst>
          </p:cNvPr>
          <p:cNvSpPr>
            <a:spLocks noGrp="1"/>
          </p:cNvSpPr>
          <p:nvPr>
            <p:ph sz="half" idx="1"/>
          </p:nvPr>
        </p:nvSpPr>
        <p:spPr>
          <a:xfrm>
            <a:off x="788920" y="1464246"/>
            <a:ext cx="10878879" cy="4351338"/>
          </a:xfrm>
        </p:spPr>
        <p:txBody>
          <a:bodyPr>
            <a:normAutofit fontScale="92500" lnSpcReduction="20000"/>
          </a:bodyPr>
          <a:lstStyle/>
          <a:p>
            <a:pPr marL="0" indent="0">
              <a:buNone/>
            </a:pPr>
            <a:endParaRPr lang="en-US" dirty="0"/>
          </a:p>
          <a:p>
            <a:r>
              <a:rPr lang="en-US" dirty="0"/>
              <a:t>Florida (study proposal on elimination) </a:t>
            </a:r>
          </a:p>
          <a:p>
            <a:endParaRPr lang="en-US" dirty="0"/>
          </a:p>
          <a:p>
            <a:r>
              <a:rPr lang="en-US" dirty="0"/>
              <a:t>Nebraska (EPIC ballot initiative, failed to make ballot)</a:t>
            </a:r>
          </a:p>
          <a:p>
            <a:endParaRPr lang="en-US" b="1" dirty="0"/>
          </a:p>
          <a:p>
            <a:r>
              <a:rPr lang="en-US" dirty="0"/>
              <a:t>North Dakota (citizen initiative) </a:t>
            </a:r>
          </a:p>
          <a:p>
            <a:endParaRPr lang="en-US" dirty="0"/>
          </a:p>
          <a:p>
            <a:r>
              <a:rPr lang="en-US" dirty="0"/>
              <a:t>Texas (using compression to eliminate property taxes over time)</a:t>
            </a:r>
          </a:p>
          <a:p>
            <a:endParaRPr lang="en-US" dirty="0"/>
          </a:p>
          <a:p>
            <a:r>
              <a:rPr lang="en-US" dirty="0"/>
              <a:t>Wyoming (raise sales tax to eliminate tax on most residences, failed)</a:t>
            </a:r>
          </a:p>
          <a:p>
            <a:pPr marL="0" indent="0">
              <a:buNone/>
            </a:pPr>
            <a:endParaRPr lang="en-US" sz="2400" dirty="0"/>
          </a:p>
          <a:p>
            <a:endParaRPr lang="en-US" dirty="0"/>
          </a:p>
        </p:txBody>
      </p:sp>
    </p:spTree>
    <p:extLst>
      <p:ext uri="{BB962C8B-B14F-4D97-AF65-F5344CB8AC3E}">
        <p14:creationId xmlns:p14="http://schemas.microsoft.com/office/powerpoint/2010/main" val="229159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18255"/>
            <a:ext cx="12191999" cy="1325563"/>
          </a:xfrm>
        </p:spPr>
        <p:txBody>
          <a:bodyPr anchor="ctr">
            <a:normAutofit/>
          </a:bodyPr>
          <a:lstStyle/>
          <a:p>
            <a:pPr algn="ctr"/>
            <a:r>
              <a:rPr lang="en-US" dirty="0"/>
              <a:t>Property Tax Basics</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1192962" y="1420442"/>
            <a:ext cx="9806073" cy="4351338"/>
          </a:xfrm>
        </p:spPr>
        <p:txBody>
          <a:bodyPr>
            <a:normAutofit/>
          </a:bodyPr>
          <a:lstStyle/>
          <a:p>
            <a:pPr marL="0" indent="0">
              <a:buNone/>
            </a:pPr>
            <a:r>
              <a:rPr lang="en-US" sz="2400" dirty="0"/>
              <a:t>One of the few revenue generators available to local governments, hence the need under the ballot measure to backfill the lost revenue.</a:t>
            </a:r>
          </a:p>
          <a:p>
            <a:pPr marL="0" indent="0" algn="ctr">
              <a:buNone/>
            </a:pPr>
            <a:endParaRPr lang="en-US" sz="2400" dirty="0"/>
          </a:p>
          <a:p>
            <a:pPr marL="0" indent="0">
              <a:buNone/>
            </a:pPr>
            <a:r>
              <a:rPr lang="en-US" sz="2400" dirty="0"/>
              <a:t>Generally Recognized Benefits of Property Taxation:</a:t>
            </a:r>
          </a:p>
          <a:p>
            <a:pPr marL="0" indent="0">
              <a:buNone/>
            </a:pPr>
            <a:endParaRPr lang="en-US" sz="2400" dirty="0"/>
          </a:p>
          <a:p>
            <a:pPr lvl="1"/>
            <a:r>
              <a:rPr lang="en-US" dirty="0"/>
              <a:t>Transparent </a:t>
            </a:r>
          </a:p>
          <a:p>
            <a:pPr lvl="1"/>
            <a:r>
              <a:rPr lang="en-US" dirty="0"/>
              <a:t>Neutral</a:t>
            </a:r>
          </a:p>
          <a:p>
            <a:pPr lvl="1"/>
            <a:r>
              <a:rPr lang="en-US" dirty="0"/>
              <a:t>Comports with the Benefit Principle</a:t>
            </a:r>
          </a:p>
          <a:p>
            <a:pPr lvl="1"/>
            <a:r>
              <a:rPr lang="en-US" dirty="0"/>
              <a:t>Often Self-Reinforcing</a:t>
            </a:r>
          </a:p>
        </p:txBody>
      </p:sp>
    </p:spTree>
    <p:extLst>
      <p:ext uri="{BB962C8B-B14F-4D97-AF65-F5344CB8AC3E}">
        <p14:creationId xmlns:p14="http://schemas.microsoft.com/office/powerpoint/2010/main" val="35786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18255"/>
            <a:ext cx="12191999" cy="1325563"/>
          </a:xfrm>
        </p:spPr>
        <p:txBody>
          <a:bodyPr anchor="ctr">
            <a:normAutofit/>
          </a:bodyPr>
          <a:lstStyle/>
          <a:p>
            <a:pPr algn="ctr"/>
            <a:r>
              <a:rPr lang="en-US" dirty="0"/>
              <a:t>The Case for Property Taxes</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1192962" y="1420442"/>
            <a:ext cx="9806073" cy="4351338"/>
          </a:xfrm>
        </p:spPr>
        <p:txBody>
          <a:bodyPr>
            <a:noAutofit/>
          </a:bodyPr>
          <a:lstStyle/>
          <a:p>
            <a:pPr marL="342900" marR="0" lvl="0" indent="-342900">
              <a:lnSpc>
                <a:spcPct val="115000"/>
              </a:lnSpc>
              <a:spcBef>
                <a:spcPts val="0"/>
              </a:spcBef>
              <a:spcAft>
                <a:spcPts val="0"/>
              </a:spcAft>
              <a:buFont typeface="+mj-lt"/>
              <a:buAutoNum type="arabicPeriod"/>
            </a:pPr>
            <a:r>
              <a:rPr lang="en-US" sz="2200" kern="100" dirty="0">
                <a:effectLst/>
                <a:latin typeface="+mn-lt"/>
                <a:ea typeface="Aptos" panose="020B0004020202020204" pitchFamily="34" charset="0"/>
                <a:cs typeface="Times New Roman" panose="02020603050405020304" pitchFamily="18" charset="0"/>
              </a:rPr>
              <a:t>Property taxes </a:t>
            </a:r>
            <a:r>
              <a:rPr lang="en-US" sz="2200" b="1" kern="100" dirty="0">
                <a:effectLst/>
                <a:latin typeface="+mn-lt"/>
                <a:ea typeface="Aptos" panose="020B0004020202020204" pitchFamily="34" charset="0"/>
                <a:cs typeface="Times New Roman" panose="02020603050405020304" pitchFamily="18" charset="0"/>
              </a:rPr>
              <a:t>do less economic harm </a:t>
            </a:r>
            <a:r>
              <a:rPr lang="en-US" sz="2200" kern="100" dirty="0">
                <a:effectLst/>
                <a:latin typeface="+mn-lt"/>
                <a:ea typeface="Aptos" panose="020B0004020202020204" pitchFamily="34" charset="0"/>
                <a:cs typeface="Times New Roman" panose="02020603050405020304" pitchFamily="18" charset="0"/>
              </a:rPr>
              <a:t>than alternative ways to raise the same amount of revenue, making them more economically efficient than the alternatives.</a:t>
            </a:r>
          </a:p>
          <a:p>
            <a:pPr marL="342900" marR="0" lvl="0" indent="-342900">
              <a:lnSpc>
                <a:spcPct val="115000"/>
              </a:lnSpc>
              <a:spcBef>
                <a:spcPts val="0"/>
              </a:spcBef>
              <a:spcAft>
                <a:spcPts val="0"/>
              </a:spcAft>
              <a:buFont typeface="+mj-lt"/>
              <a:buAutoNum type="arabicPeriod"/>
            </a:pPr>
            <a:r>
              <a:rPr lang="en-US" sz="2200" kern="100" dirty="0">
                <a:effectLst/>
                <a:latin typeface="+mn-lt"/>
                <a:ea typeface="Aptos" panose="020B0004020202020204" pitchFamily="34" charset="0"/>
                <a:cs typeface="Times New Roman" panose="02020603050405020304" pitchFamily="18" charset="0"/>
              </a:rPr>
              <a:t>Property taxes </a:t>
            </a:r>
            <a:r>
              <a:rPr lang="en-US" sz="2200" b="1" kern="100" dirty="0">
                <a:effectLst/>
                <a:latin typeface="+mn-lt"/>
                <a:ea typeface="Aptos" panose="020B0004020202020204" pitchFamily="34" charset="0"/>
                <a:cs typeface="Times New Roman" panose="02020603050405020304" pitchFamily="18" charset="0"/>
              </a:rPr>
              <a:t>have less of an effect on decision-making</a:t>
            </a:r>
            <a:r>
              <a:rPr lang="en-US" sz="2200" kern="100" dirty="0">
                <a:effectLst/>
                <a:latin typeface="+mn-lt"/>
                <a:ea typeface="Aptos" panose="020B0004020202020204" pitchFamily="34" charset="0"/>
                <a:cs typeface="Times New Roman" panose="02020603050405020304" pitchFamily="18" charset="0"/>
              </a:rPr>
              <a:t>—including location decisions—than most other taxes, making them less distortionary than the alternatives.</a:t>
            </a:r>
          </a:p>
          <a:p>
            <a:pPr marL="342900" marR="0" lvl="0" indent="-342900">
              <a:lnSpc>
                <a:spcPct val="115000"/>
              </a:lnSpc>
              <a:spcBef>
                <a:spcPts val="0"/>
              </a:spcBef>
              <a:spcAft>
                <a:spcPts val="0"/>
              </a:spcAft>
              <a:buFont typeface="+mj-lt"/>
              <a:buAutoNum type="arabicPeriod"/>
            </a:pPr>
            <a:r>
              <a:rPr lang="en-US" sz="2200" kern="100" dirty="0">
                <a:effectLst/>
                <a:latin typeface="+mn-lt"/>
                <a:ea typeface="Aptos" panose="020B0004020202020204" pitchFamily="34" charset="0"/>
                <a:cs typeface="Times New Roman" panose="02020603050405020304" pitchFamily="18" charset="0"/>
              </a:rPr>
              <a:t>Property taxes </a:t>
            </a:r>
            <a:r>
              <a:rPr lang="en-US" sz="2200" b="1" kern="100" dirty="0">
                <a:effectLst/>
                <a:latin typeface="+mn-lt"/>
                <a:ea typeface="Aptos" panose="020B0004020202020204" pitchFamily="34" charset="0"/>
                <a:cs typeface="Times New Roman" panose="02020603050405020304" pitchFamily="18" charset="0"/>
              </a:rPr>
              <a:t>roughly align with the benefits</a:t>
            </a:r>
            <a:r>
              <a:rPr lang="en-US" sz="2200" kern="100" dirty="0">
                <a:effectLst/>
                <a:latin typeface="+mn-lt"/>
                <a:ea typeface="Aptos" panose="020B0004020202020204" pitchFamily="34" charset="0"/>
                <a:cs typeface="Times New Roman" panose="02020603050405020304" pitchFamily="18" charset="0"/>
              </a:rPr>
              <a:t> that property owners receive from local services, making them more equitable than the alternatives.</a:t>
            </a:r>
          </a:p>
          <a:p>
            <a:pPr marL="342900" marR="0" lvl="0" indent="-342900">
              <a:lnSpc>
                <a:spcPct val="115000"/>
              </a:lnSpc>
              <a:spcBef>
                <a:spcPts val="0"/>
              </a:spcBef>
              <a:spcAft>
                <a:spcPts val="800"/>
              </a:spcAft>
              <a:buFont typeface="+mj-lt"/>
              <a:buAutoNum type="arabicPeriod"/>
            </a:pPr>
            <a:r>
              <a:rPr lang="en-US" sz="2200" kern="100" dirty="0">
                <a:effectLst/>
                <a:latin typeface="+mn-lt"/>
                <a:ea typeface="Aptos" panose="020B0004020202020204" pitchFamily="34" charset="0"/>
                <a:cs typeface="Times New Roman" panose="02020603050405020304" pitchFamily="18" charset="0"/>
              </a:rPr>
              <a:t>Property taxes are </a:t>
            </a:r>
            <a:r>
              <a:rPr lang="en-US" sz="2200" b="1" kern="100" dirty="0">
                <a:effectLst/>
                <a:latin typeface="+mn-lt"/>
                <a:ea typeface="Aptos" panose="020B0004020202020204" pitchFamily="34" charset="0"/>
                <a:cs typeface="Times New Roman" panose="02020603050405020304" pitchFamily="18" charset="0"/>
              </a:rPr>
              <a:t>highly transparent</a:t>
            </a:r>
            <a:r>
              <a:rPr lang="en-US" sz="2200" kern="100" dirty="0">
                <a:effectLst/>
                <a:latin typeface="+mn-lt"/>
                <a:ea typeface="Aptos" panose="020B0004020202020204" pitchFamily="34" charset="0"/>
                <a:cs typeface="Times New Roman" panose="02020603050405020304" pitchFamily="18" charset="0"/>
              </a:rPr>
              <a:t> and correlate strongly with services that enhance the value and utility of property, making them unusually sensitive to local preferences on size and scope of government.</a:t>
            </a:r>
          </a:p>
        </p:txBody>
      </p:sp>
    </p:spTree>
    <p:extLst>
      <p:ext uri="{BB962C8B-B14F-4D97-AF65-F5344CB8AC3E}">
        <p14:creationId xmlns:p14="http://schemas.microsoft.com/office/powerpoint/2010/main" val="260544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18255"/>
            <a:ext cx="12191999" cy="1325563"/>
          </a:xfrm>
        </p:spPr>
        <p:txBody>
          <a:bodyPr anchor="ctr">
            <a:normAutofit/>
          </a:bodyPr>
          <a:lstStyle/>
          <a:p>
            <a:pPr algn="ctr"/>
            <a:r>
              <a:rPr lang="en-US" dirty="0"/>
              <a:t>Economic Efficiency of Property Taxation</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805218" y="1237457"/>
            <a:ext cx="10193817" cy="5092168"/>
          </a:xfrm>
        </p:spPr>
        <p:txBody>
          <a:bodyPr>
            <a:noAutofit/>
          </a:bodyPr>
          <a:lstStyle/>
          <a:p>
            <a:r>
              <a:rPr lang="en-US" sz="2200" dirty="0"/>
              <a:t>A 1 percentage point shift from income taxes to sales taxes improves GDP by 0.74%, while shifting to property taxes </a:t>
            </a:r>
            <a:r>
              <a:rPr lang="en-US" sz="2200" b="1" dirty="0"/>
              <a:t>increases GDP by 1.45%</a:t>
            </a:r>
            <a:br>
              <a:rPr lang="en-US" sz="2200" dirty="0"/>
            </a:br>
            <a:r>
              <a:rPr lang="en-US" sz="2200" dirty="0"/>
              <a:t>    ~ Arnold, </a:t>
            </a:r>
            <a:r>
              <a:rPr lang="en-US" sz="2200" dirty="0" err="1"/>
              <a:t>Brys</a:t>
            </a:r>
            <a:r>
              <a:rPr lang="en-US" sz="2200" dirty="0"/>
              <a:t>, Heady, Johansson, </a:t>
            </a:r>
            <a:r>
              <a:rPr lang="en-US" sz="2200" dirty="0" err="1"/>
              <a:t>Schwellnus</a:t>
            </a:r>
            <a:r>
              <a:rPr lang="en-US" sz="2200" dirty="0"/>
              <a:t>, &amp; </a:t>
            </a:r>
            <a:r>
              <a:rPr lang="en-US" sz="2200" dirty="0" err="1"/>
              <a:t>Vartia</a:t>
            </a:r>
            <a:r>
              <a:rPr lang="en-US" sz="2200" dirty="0"/>
              <a:t>, </a:t>
            </a:r>
            <a:r>
              <a:rPr lang="en-US" sz="2200" i="1" dirty="0"/>
              <a:t>Economic Journal</a:t>
            </a:r>
            <a:br>
              <a:rPr lang="en-US" sz="2200" i="1" dirty="0"/>
            </a:br>
            <a:r>
              <a:rPr lang="en-US" sz="600" i="1" dirty="0"/>
              <a:t> </a:t>
            </a:r>
            <a:endParaRPr lang="en-US" sz="2200" i="1" dirty="0"/>
          </a:p>
          <a:p>
            <a:r>
              <a:rPr lang="en-US" sz="2200" dirty="0"/>
              <a:t>A 1 percentage point shift from income to consumption taxes increased GDP by 0.92%, while a shift to property taxes yielded a </a:t>
            </a:r>
            <a:r>
              <a:rPr lang="en-US" sz="2200" b="1" dirty="0"/>
              <a:t>1.22% GDP improvement</a:t>
            </a:r>
            <a:br>
              <a:rPr lang="en-US" sz="2200" b="1" dirty="0"/>
            </a:br>
            <a:r>
              <a:rPr lang="en-US" sz="2200" dirty="0"/>
              <a:t>    ~ International Monetary Fund</a:t>
            </a:r>
            <a:br>
              <a:rPr lang="en-US" sz="2200" i="1" dirty="0"/>
            </a:br>
            <a:r>
              <a:rPr lang="en-US" sz="600" i="1" dirty="0"/>
              <a:t> </a:t>
            </a:r>
            <a:endParaRPr lang="en-US" sz="2200" dirty="0"/>
          </a:p>
          <a:p>
            <a:r>
              <a:rPr lang="en-US" sz="2200" dirty="0"/>
              <a:t>Gross state product </a:t>
            </a:r>
            <a:r>
              <a:rPr lang="en-US" sz="2200" b="1" dirty="0"/>
              <a:t>decreases by 2.8% </a:t>
            </a:r>
            <a:r>
              <a:rPr lang="en-US" sz="2200" dirty="0"/>
              <a:t>when the income tax replaces the property tax, while household income </a:t>
            </a:r>
            <a:r>
              <a:rPr lang="en-US" sz="2200" b="1" dirty="0"/>
              <a:t>declines by 3.47%</a:t>
            </a:r>
            <a:br>
              <a:rPr lang="en-US" sz="2200" b="1" dirty="0"/>
            </a:br>
            <a:r>
              <a:rPr lang="en-US" sz="2200" b="1" dirty="0"/>
              <a:t>  </a:t>
            </a:r>
            <a:r>
              <a:rPr lang="en-US" sz="2200" dirty="0"/>
              <a:t>   ~ Faulk, </a:t>
            </a:r>
            <a:r>
              <a:rPr lang="en-US" sz="2200" dirty="0" err="1"/>
              <a:t>Thairprasert</a:t>
            </a:r>
            <a:r>
              <a:rPr lang="en-US" sz="2200" dirty="0"/>
              <a:t>, &amp; Hicks, Ball State working paper</a:t>
            </a:r>
            <a:br>
              <a:rPr lang="en-US" sz="2200" i="1" dirty="0"/>
            </a:br>
            <a:r>
              <a:rPr lang="en-US" sz="600" i="1" dirty="0"/>
              <a:t> </a:t>
            </a:r>
            <a:endParaRPr lang="en-US" sz="2200" i="1" dirty="0"/>
          </a:p>
          <a:p>
            <a:r>
              <a:rPr lang="en-US" sz="2200" dirty="0"/>
              <a:t>While a 1 percentage point higher rate on </a:t>
            </a:r>
            <a:r>
              <a:rPr lang="en-US" sz="2200" i="1" dirty="0"/>
              <a:t>personal </a:t>
            </a:r>
            <a:r>
              <a:rPr lang="en-US" sz="2200" dirty="0"/>
              <a:t>property reduces annual employment growth by 2.44%, higher </a:t>
            </a:r>
            <a:r>
              <a:rPr lang="en-US" sz="2200" i="1" dirty="0"/>
              <a:t>real</a:t>
            </a:r>
            <a:r>
              <a:rPr lang="en-US" sz="2200" dirty="0"/>
              <a:t> property taxes actually correspond to </a:t>
            </a:r>
            <a:r>
              <a:rPr lang="en-US" sz="2200" b="1" dirty="0"/>
              <a:t>modestly increased rates of employment growth</a:t>
            </a:r>
            <a:r>
              <a:rPr lang="en-US" sz="2200" dirty="0"/>
              <a:t>, likely because the business benefits of higher local spending are greater than the additional tax costs</a:t>
            </a:r>
            <a:br>
              <a:rPr lang="en-US" sz="2200" dirty="0"/>
            </a:br>
            <a:r>
              <a:rPr lang="en-US" sz="2200" dirty="0"/>
              <a:t>    ~ Mark, McGuire, &amp; </a:t>
            </a:r>
            <a:r>
              <a:rPr lang="en-US" sz="2200" dirty="0" err="1"/>
              <a:t>Papke</a:t>
            </a:r>
            <a:r>
              <a:rPr lang="en-US" sz="2200" dirty="0"/>
              <a:t>, </a:t>
            </a:r>
            <a:r>
              <a:rPr lang="en-US" sz="2200" i="1" dirty="0"/>
              <a:t>National Tax Journal</a:t>
            </a:r>
            <a:endParaRPr lang="en-US" sz="2200" b="1" dirty="0"/>
          </a:p>
        </p:txBody>
      </p:sp>
    </p:spTree>
    <p:extLst>
      <p:ext uri="{BB962C8B-B14F-4D97-AF65-F5344CB8AC3E}">
        <p14:creationId xmlns:p14="http://schemas.microsoft.com/office/powerpoint/2010/main" val="164782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0" y="18255"/>
            <a:ext cx="12191999" cy="1325563"/>
          </a:xfrm>
        </p:spPr>
        <p:txBody>
          <a:bodyPr anchor="ctr">
            <a:normAutofit/>
          </a:bodyPr>
          <a:lstStyle/>
          <a:p>
            <a:pPr algn="ctr"/>
            <a:r>
              <a:rPr lang="en-US" dirty="0"/>
              <a:t>Why are Property Taxes More Efficient?</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1192962" y="1237457"/>
            <a:ext cx="9806073" cy="5415214"/>
          </a:xfrm>
        </p:spPr>
        <p:txBody>
          <a:bodyPr>
            <a:normAutofit/>
          </a:bodyPr>
          <a:lstStyle/>
          <a:p>
            <a:r>
              <a:rPr lang="en-US" dirty="0"/>
              <a:t>Land is a fixed asset</a:t>
            </a:r>
          </a:p>
          <a:p>
            <a:pPr lvl="1"/>
            <a:r>
              <a:rPr lang="en-US" dirty="0"/>
              <a:t>The supply of land itself does not change with property taxes, and elasticities on supply of housing are favorable</a:t>
            </a:r>
            <a:br>
              <a:rPr lang="en-US" dirty="0"/>
            </a:br>
            <a:r>
              <a:rPr lang="en-US" sz="800" dirty="0"/>
              <a:t> </a:t>
            </a:r>
            <a:endParaRPr lang="en-US" dirty="0"/>
          </a:p>
          <a:p>
            <a:r>
              <a:rPr lang="en-US" dirty="0"/>
              <a:t>Does relatively little to distort economic decision-making</a:t>
            </a:r>
          </a:p>
          <a:p>
            <a:pPr lvl="1"/>
            <a:r>
              <a:rPr lang="en-US" dirty="0"/>
              <a:t>Even taxing improvements isn’t as harmful as it might be, since the tax on the value of unimproved land encourages efficient land use</a:t>
            </a:r>
            <a:br>
              <a:rPr lang="en-US" dirty="0"/>
            </a:br>
            <a:r>
              <a:rPr lang="en-US" sz="800" dirty="0"/>
              <a:t> </a:t>
            </a:r>
            <a:endParaRPr lang="en-US" dirty="0"/>
          </a:p>
          <a:p>
            <a:r>
              <a:rPr lang="en-US" dirty="0"/>
              <a:t>Does not penalize productivity or consumption</a:t>
            </a:r>
          </a:p>
          <a:p>
            <a:pPr lvl="1"/>
            <a:r>
              <a:rPr lang="en-US" dirty="0"/>
              <a:t>Contrasts with income and sales taxes, which reduce incentives to work, invest, or consume</a:t>
            </a:r>
            <a:br>
              <a:rPr lang="en-US" dirty="0"/>
            </a:br>
            <a:r>
              <a:rPr lang="en-US" sz="800" dirty="0"/>
              <a:t> </a:t>
            </a:r>
            <a:endParaRPr lang="en-US" dirty="0"/>
          </a:p>
          <a:p>
            <a:r>
              <a:rPr lang="en-US" dirty="0"/>
              <a:t>Tax is capitalized into home prices</a:t>
            </a:r>
          </a:p>
          <a:p>
            <a:pPr lvl="1"/>
            <a:r>
              <a:rPr lang="en-US" dirty="0"/>
              <a:t>Can’t avoid impact of increase by moving</a:t>
            </a:r>
          </a:p>
        </p:txBody>
      </p:sp>
    </p:spTree>
    <p:extLst>
      <p:ext uri="{BB962C8B-B14F-4D97-AF65-F5344CB8AC3E}">
        <p14:creationId xmlns:p14="http://schemas.microsoft.com/office/powerpoint/2010/main" val="344154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 Presentation 2023" id="{7A168406-B91E-7042-BD5B-4E96A4FD3B6E}" vid="{71567979-8062-5A49-9258-90EBA6B80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 Presentation 2023_v0.8 (3)</Template>
  <TotalTime>20233</TotalTime>
  <Words>1097</Words>
  <Application>Microsoft Office PowerPoint</Application>
  <PresentationFormat>Widescreen</PresentationFormat>
  <Paragraphs>138</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Lato</vt:lpstr>
      <vt:lpstr>Newsreader ExtraBold</vt:lpstr>
      <vt:lpstr>Newsreader SemiBold</vt:lpstr>
      <vt:lpstr>Office Theme</vt:lpstr>
      <vt:lpstr>The New Property Tax Revolt</vt:lpstr>
      <vt:lpstr>Homeowners’ Effective Rates</vt:lpstr>
      <vt:lpstr>Assessed Values Rising Faster than Inflation</vt:lpstr>
      <vt:lpstr>Wyoming is Below National Averages</vt:lpstr>
      <vt:lpstr>Property Tax Repeal Proposals in 2024</vt:lpstr>
      <vt:lpstr>Property Tax Basics</vt:lpstr>
      <vt:lpstr>The Case for Property Taxes</vt:lpstr>
      <vt:lpstr>Economic Efficiency of Property Taxation</vt:lpstr>
      <vt:lpstr>Why are Property Taxes More Efficient?</vt:lpstr>
      <vt:lpstr>Conceptual Models of Property Tax</vt:lpstr>
      <vt:lpstr>Property Tax Limitation Typology</vt:lpstr>
      <vt:lpstr>States with Assessment Limits</vt:lpstr>
      <vt:lpstr>The Effects of Assessment Limits</vt:lpstr>
      <vt:lpstr>Assessment Limits and Housing</vt:lpstr>
      <vt:lpstr>Multiple Possible Effects</vt:lpstr>
      <vt:lpstr>Multiple Possible Effects</vt:lpstr>
      <vt:lpstr>Property Tax Limitation Typology, cont.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Title</dc:title>
  <dc:creator>Katherine Loughead</dc:creator>
  <cp:lastModifiedBy>Dani Wiblemo</cp:lastModifiedBy>
  <cp:revision>38</cp:revision>
  <dcterms:created xsi:type="dcterms:W3CDTF">2023-09-19T14:04:39Z</dcterms:created>
  <dcterms:modified xsi:type="dcterms:W3CDTF">2024-11-06T21:30:27Z</dcterms:modified>
</cp:coreProperties>
</file>